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6" r:id="rId3"/>
    <p:sldId id="260" r:id="rId4"/>
    <p:sldId id="262" r:id="rId5"/>
    <p:sldId id="263" r:id="rId6"/>
    <p:sldId id="264" r:id="rId7"/>
    <p:sldId id="265" r:id="rId8"/>
    <p:sldId id="267" r:id="rId9"/>
    <p:sldId id="268" r:id="rId10"/>
    <p:sldId id="277" r:id="rId11"/>
    <p:sldId id="269" r:id="rId12"/>
    <p:sldId id="283" r:id="rId13"/>
    <p:sldId id="270" r:id="rId14"/>
    <p:sldId id="278" r:id="rId15"/>
    <p:sldId id="280" r:id="rId16"/>
    <p:sldId id="281" r:id="rId17"/>
    <p:sldId id="282" r:id="rId18"/>
    <p:sldId id="279" r:id="rId19"/>
    <p:sldId id="271" r:id="rId20"/>
    <p:sldId id="273" r:id="rId21"/>
    <p:sldId id="274" r:id="rId22"/>
    <p:sldId id="275" r:id="rId23"/>
    <p:sldId id="28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95C1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94082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A73E6-B4BE-46E5-8082-D65B274B30A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006"/>
          <a:stretch>
            <a:fillRect/>
          </a:stretch>
        </p:blipFill>
        <p:spPr bwMode="auto">
          <a:xfrm>
            <a:off x="0" y="188640"/>
            <a:ext cx="3528392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0" y="580039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Stuart Gillespie and Mara van den Bold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International Food Policy Research Institute (IFPRI</a:t>
            </a:r>
            <a:r>
              <a:rPr lang="fr-F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Paris, May 2013</a:t>
            </a:r>
            <a:endParaRPr lang="fr-FR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 12" descr="Cou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9144000" cy="3744416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0" y="98072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Women’s empowerment and nutrition</a:t>
            </a:r>
          </a:p>
          <a:p>
            <a:endParaRPr lang="fr-FR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endParaRPr lang="fr-FR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"/>
            <a:ext cx="1526282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308" y="115824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Cash Transfer programs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772816"/>
            <a:ext cx="79208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Conditional Cash Transfers (CCTs):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Implemented in many countries; rigorous evaluations mostly in LA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Transfers cash to poor households provided they adhere to conditions – mainly related to health, nutrition, education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Often targeted to women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CCTs </a:t>
            </a: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women’s empowerment: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Qualitative evidence mostly positive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Quantitative evidence more heterogeneous</a:t>
            </a:r>
          </a:p>
          <a:p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CCTs  nutrition: </a:t>
            </a:r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Mixed evidence; little evidence on pathways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Non-health </a:t>
            </a:r>
            <a:r>
              <a:rPr lang="en-US" dirty="0">
                <a:latin typeface="Arial" pitchFamily="34" charset="0"/>
                <a:cs typeface="Arial" pitchFamily="34" charset="0"/>
              </a:rPr>
              <a:t>related conditions appear to have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negative</a:t>
            </a:r>
            <a:r>
              <a:rPr lang="en-US" dirty="0">
                <a:latin typeface="Arial" pitchFamily="34" charset="0"/>
                <a:cs typeface="Arial" pitchFamily="34" charset="0"/>
              </a:rPr>
              <a:t> impacts on nutritional status </a:t>
            </a:r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5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11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8308" y="115824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Cash Transfer programs, cont.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560" y="1772816"/>
            <a:ext cx="792088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atin typeface="Arial" pitchFamily="34" charset="0"/>
                <a:cs typeface="Arial" pitchFamily="34" charset="0"/>
              </a:rPr>
              <a:t>Un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conditional Cash Transfers (UCTs):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Transfers without program conditions, women often targeted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UCTs </a:t>
            </a: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women’s empowerment: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imited evidence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Q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uantitative research points to mixed results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UCTs  nutrition: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Positive but very limited (quantitative) evidence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Little known about impact pathways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In cases where nutrition impact was positive:  little known about pathways, e.g. whether impact due to beneficiary’s gender, or due to conditionality or not (other factors may be more important)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86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6488668"/>
            <a:ext cx="2248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Photo: One Acre Fund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5373216"/>
            <a:ext cx="207640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Agriculture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3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13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Agricultural interventions</a:t>
            </a: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929" y="1839583"/>
            <a:ext cx="833913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352928" cy="4406552"/>
          </a:xfrm>
        </p:spPr>
        <p:txBody>
          <a:bodyPr>
            <a:normAutofit/>
          </a:bodyPr>
          <a:lstStyle/>
          <a:p>
            <a:pPr marL="0" indent="0">
              <a:buSzPct val="75000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Pathways between agriculture and nutrition outcomes:</a:t>
            </a:r>
          </a:p>
          <a:p>
            <a:pPr marL="0" indent="0">
              <a:buSzPct val="75000"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SzPct val="75000"/>
              <a:buFont typeface="+mj-lt"/>
              <a:buAutoNum type="arabicPeriod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Agriculture as a source of food</a:t>
            </a:r>
          </a:p>
          <a:p>
            <a:pPr marL="514350" indent="-514350">
              <a:buSzPct val="75000"/>
              <a:buFont typeface="+mj-lt"/>
              <a:buAutoNum type="arabicPeriod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Agriculture as a source of income:</a:t>
            </a:r>
          </a:p>
          <a:p>
            <a:pPr marL="914400" lvl="1" indent="-514350">
              <a:buSzPct val="75000"/>
              <a:buNone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9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how income from agriculture/non agriculture is spent on food and non food (other basic needs)</a:t>
            </a:r>
          </a:p>
          <a:p>
            <a:pPr marL="514350" indent="-514350">
              <a:buSzPct val="75000"/>
              <a:buFont typeface="+mj-lt"/>
              <a:buAutoNum type="arabicPeriod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Agricultural policy and food prices</a:t>
            </a:r>
          </a:p>
          <a:p>
            <a:pPr marL="514350" indent="-514350">
              <a:buSzPct val="75000"/>
              <a:buFont typeface="+mj-lt"/>
              <a:buAutoNum type="arabicPeriod" startAt="4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Women’s employment, time and ability to manage young child care</a:t>
            </a:r>
          </a:p>
          <a:p>
            <a:pPr marL="514350" indent="-514350">
              <a:buSzPct val="75000"/>
              <a:buFont typeface="+mj-lt"/>
              <a:buAutoNum type="arabicPeriod" startAt="4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Women’s status, decision making power and control over resource allocation</a:t>
            </a:r>
          </a:p>
          <a:p>
            <a:pPr marL="514350" indent="-514350">
              <a:buSzPct val="75000"/>
              <a:buFont typeface="+mj-lt"/>
              <a:buAutoNum type="arabicPeriod" startAt="4"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Women’s own health and nutritional status</a:t>
            </a:r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8574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C3342-A3F6-4F20-A2A7-CF700905A7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391275"/>
            <a:chOff x="519" y="1697"/>
            <a:chExt cx="13815" cy="8251"/>
          </a:xfrm>
        </p:grpSpPr>
        <p:sp>
          <p:nvSpPr>
            <p:cNvPr id="17412" name="AutoShape 3"/>
            <p:cNvSpPr>
              <a:spLocks noChangeAspect="1" noChangeArrowheads="1"/>
            </p:cNvSpPr>
            <p:nvPr/>
          </p:nvSpPr>
          <p:spPr bwMode="auto">
            <a:xfrm>
              <a:off x="519" y="1697"/>
              <a:ext cx="13815" cy="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413" name="AutoShape 4"/>
            <p:cNvCxnSpPr>
              <a:cxnSpLocks noChangeShapeType="1"/>
              <a:endCxn id="17492" idx="2"/>
            </p:cNvCxnSpPr>
            <p:nvPr/>
          </p:nvCxnSpPr>
          <p:spPr bwMode="auto">
            <a:xfrm flipH="1" flipV="1">
              <a:off x="8968" y="7092"/>
              <a:ext cx="5" cy="8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17414" name="AutoShape 5"/>
            <p:cNvCxnSpPr>
              <a:cxnSpLocks noChangeShapeType="1"/>
            </p:cNvCxnSpPr>
            <p:nvPr/>
          </p:nvCxnSpPr>
          <p:spPr bwMode="auto">
            <a:xfrm flipV="1">
              <a:off x="12214" y="6728"/>
              <a:ext cx="1" cy="130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17415" name="AutoShape 6"/>
            <p:cNvCxnSpPr>
              <a:cxnSpLocks noChangeShapeType="1"/>
            </p:cNvCxnSpPr>
            <p:nvPr/>
          </p:nvCxnSpPr>
          <p:spPr bwMode="auto">
            <a:xfrm flipV="1">
              <a:off x="9908" y="4835"/>
              <a:ext cx="1" cy="8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17416" name="AutoShape 7"/>
            <p:cNvCxnSpPr>
              <a:cxnSpLocks noChangeShapeType="1"/>
              <a:endCxn id="17424" idx="1"/>
            </p:cNvCxnSpPr>
            <p:nvPr/>
          </p:nvCxnSpPr>
          <p:spPr bwMode="auto">
            <a:xfrm>
              <a:off x="1525" y="3341"/>
              <a:ext cx="1978" cy="1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17" name="Text Box 8"/>
            <p:cNvSpPr txBox="1">
              <a:spLocks noChangeArrowheads="1"/>
            </p:cNvSpPr>
            <p:nvPr/>
          </p:nvSpPr>
          <p:spPr bwMode="auto">
            <a:xfrm>
              <a:off x="4971" y="3305"/>
              <a:ext cx="1039" cy="671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Demand side effects</a:t>
              </a:r>
              <a:endParaRPr lang="en-US"/>
            </a:p>
          </p:txBody>
        </p:sp>
        <p:sp>
          <p:nvSpPr>
            <p:cNvPr id="17418" name="Text Box 9"/>
            <p:cNvSpPr txBox="1">
              <a:spLocks noChangeArrowheads="1"/>
            </p:cNvSpPr>
            <p:nvPr/>
          </p:nvSpPr>
          <p:spPr bwMode="auto">
            <a:xfrm>
              <a:off x="3245" y="2501"/>
              <a:ext cx="1124" cy="6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Sectoral linkages</a:t>
              </a:r>
              <a:endParaRPr lang="en-US"/>
            </a:p>
          </p:txBody>
        </p:sp>
        <p:sp>
          <p:nvSpPr>
            <p:cNvPr id="17419" name="Text Box 10"/>
            <p:cNvSpPr txBox="1">
              <a:spLocks noChangeArrowheads="1"/>
            </p:cNvSpPr>
            <p:nvPr/>
          </p:nvSpPr>
          <p:spPr bwMode="auto">
            <a:xfrm>
              <a:off x="5609" y="2501"/>
              <a:ext cx="1131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Supply side effects</a:t>
              </a:r>
              <a:endParaRPr lang="en-US"/>
            </a:p>
          </p:txBody>
        </p:sp>
        <p:sp>
          <p:nvSpPr>
            <p:cNvPr id="17420" name="Text Box 11"/>
            <p:cNvSpPr txBox="1">
              <a:spLocks noChangeArrowheads="1"/>
            </p:cNvSpPr>
            <p:nvPr/>
          </p:nvSpPr>
          <p:spPr bwMode="auto">
            <a:xfrm>
              <a:off x="6010" y="3016"/>
              <a:ext cx="139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</a:t>
              </a:r>
            </a:p>
            <a:p>
              <a:pPr algn="ctr"/>
              <a:r>
                <a:rPr lang="en-US" sz="1100">
                  <a:latin typeface="Garamond" pitchFamily="18" charset="0"/>
                </a:rPr>
                <a:t>prices</a:t>
              </a:r>
              <a:endParaRPr lang="en-US"/>
            </a:p>
          </p:txBody>
        </p:sp>
        <p:sp>
          <p:nvSpPr>
            <p:cNvPr id="17421" name="Text Box 12"/>
            <p:cNvSpPr txBox="1">
              <a:spLocks noChangeArrowheads="1"/>
            </p:cNvSpPr>
            <p:nvPr/>
          </p:nvSpPr>
          <p:spPr bwMode="auto">
            <a:xfrm>
              <a:off x="9082" y="3475"/>
              <a:ext cx="2009" cy="45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National Level</a:t>
              </a:r>
              <a:endParaRPr lang="en-US"/>
            </a:p>
          </p:txBody>
        </p:sp>
        <p:sp>
          <p:nvSpPr>
            <p:cNvPr id="17422" name="Text Box 13"/>
            <p:cNvSpPr txBox="1">
              <a:spLocks noChangeArrowheads="1"/>
            </p:cNvSpPr>
            <p:nvPr/>
          </p:nvSpPr>
          <p:spPr bwMode="auto">
            <a:xfrm>
              <a:off x="8072" y="3934"/>
              <a:ext cx="2049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Household Level</a:t>
              </a:r>
              <a:endParaRPr lang="en-US"/>
            </a:p>
          </p:txBody>
        </p:sp>
        <p:sp>
          <p:nvSpPr>
            <p:cNvPr id="17423" name="Text Box 14"/>
            <p:cNvSpPr txBox="1">
              <a:spLocks noChangeArrowheads="1"/>
            </p:cNvSpPr>
            <p:nvPr/>
          </p:nvSpPr>
          <p:spPr bwMode="auto">
            <a:xfrm>
              <a:off x="3489" y="2137"/>
              <a:ext cx="1482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output</a:t>
              </a:r>
              <a:endParaRPr lang="en-US"/>
            </a:p>
          </p:txBody>
        </p:sp>
        <p:sp>
          <p:nvSpPr>
            <p:cNvPr id="17424" name="Text Box 15"/>
            <p:cNvSpPr txBox="1">
              <a:spLocks noChangeArrowheads="1"/>
            </p:cNvSpPr>
            <p:nvPr/>
          </p:nvSpPr>
          <p:spPr bwMode="auto">
            <a:xfrm>
              <a:off x="3503" y="3016"/>
              <a:ext cx="144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Nonfood output</a:t>
              </a:r>
              <a:endParaRPr lang="en-US"/>
            </a:p>
          </p:txBody>
        </p:sp>
        <p:sp>
          <p:nvSpPr>
            <p:cNvPr id="17425" name="Text Box 16"/>
            <p:cNvSpPr txBox="1">
              <a:spLocks noChangeArrowheads="1"/>
            </p:cNvSpPr>
            <p:nvPr/>
          </p:nvSpPr>
          <p:spPr bwMode="auto">
            <a:xfrm>
              <a:off x="8204" y="4490"/>
              <a:ext cx="1569" cy="67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Nutrient consumption</a:t>
              </a:r>
              <a:endParaRPr lang="en-US"/>
            </a:p>
          </p:txBody>
        </p:sp>
        <p:sp>
          <p:nvSpPr>
            <p:cNvPr id="17426" name="Text Box 17"/>
            <p:cNvSpPr txBox="1">
              <a:spLocks noChangeArrowheads="1"/>
            </p:cNvSpPr>
            <p:nvPr/>
          </p:nvSpPr>
          <p:spPr bwMode="auto">
            <a:xfrm>
              <a:off x="6010" y="4494"/>
              <a:ext cx="1451" cy="6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expenditure</a:t>
              </a:r>
              <a:endParaRPr lang="en-US"/>
            </a:p>
          </p:txBody>
        </p:sp>
        <p:sp>
          <p:nvSpPr>
            <p:cNvPr id="17427" name="Text Box 18"/>
            <p:cNvSpPr txBox="1">
              <a:spLocks noChangeArrowheads="1"/>
            </p:cNvSpPr>
            <p:nvPr/>
          </p:nvSpPr>
          <p:spPr bwMode="auto">
            <a:xfrm>
              <a:off x="6026" y="5582"/>
              <a:ext cx="1399" cy="6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expenditure</a:t>
              </a:r>
            </a:p>
            <a:p>
              <a:endParaRPr lang="en-US"/>
            </a:p>
          </p:txBody>
        </p:sp>
        <p:cxnSp>
          <p:nvCxnSpPr>
            <p:cNvPr id="17428" name="AutoShape 19"/>
            <p:cNvCxnSpPr>
              <a:cxnSpLocks noChangeShapeType="1"/>
            </p:cNvCxnSpPr>
            <p:nvPr/>
          </p:nvCxnSpPr>
          <p:spPr bwMode="auto">
            <a:xfrm>
              <a:off x="10120" y="4358"/>
              <a:ext cx="1" cy="3421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dash"/>
              <a:round/>
              <a:headEnd/>
              <a:tailEnd/>
            </a:ln>
          </p:spPr>
        </p:cxnSp>
        <p:sp>
          <p:nvSpPr>
            <p:cNvPr id="17429" name="Text Box 20"/>
            <p:cNvSpPr txBox="1">
              <a:spLocks noChangeArrowheads="1"/>
            </p:cNvSpPr>
            <p:nvPr/>
          </p:nvSpPr>
          <p:spPr bwMode="auto">
            <a:xfrm>
              <a:off x="10122" y="3934"/>
              <a:ext cx="1981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Individual Level</a:t>
              </a:r>
              <a:endParaRPr lang="en-US"/>
            </a:p>
          </p:txBody>
        </p:sp>
        <p:sp>
          <p:nvSpPr>
            <p:cNvPr id="17430" name="Text Box 21"/>
            <p:cNvSpPr txBox="1">
              <a:spLocks noChangeArrowheads="1"/>
            </p:cNvSpPr>
            <p:nvPr/>
          </p:nvSpPr>
          <p:spPr bwMode="auto">
            <a:xfrm>
              <a:off x="10471" y="4580"/>
              <a:ext cx="1578" cy="49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Garamond" pitchFamily="18" charset="0"/>
                </a:rPr>
                <a:t>Nutrient intake</a:t>
              </a:r>
              <a:endParaRPr lang="en-US"/>
            </a:p>
          </p:txBody>
        </p:sp>
        <p:cxnSp>
          <p:nvCxnSpPr>
            <p:cNvPr id="17431" name="AutoShape 22"/>
            <p:cNvCxnSpPr>
              <a:cxnSpLocks noChangeShapeType="1"/>
            </p:cNvCxnSpPr>
            <p:nvPr/>
          </p:nvCxnSpPr>
          <p:spPr bwMode="auto">
            <a:xfrm>
              <a:off x="4971" y="2547"/>
              <a:ext cx="1040" cy="46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7432" name="AutoShape 23"/>
            <p:cNvCxnSpPr>
              <a:cxnSpLocks noChangeShapeType="1"/>
              <a:stCxn id="17463" idx="2"/>
              <a:endCxn id="17420" idx="0"/>
            </p:cNvCxnSpPr>
            <p:nvPr/>
          </p:nvCxnSpPr>
          <p:spPr bwMode="auto">
            <a:xfrm flipH="1">
              <a:off x="6710" y="2546"/>
              <a:ext cx="8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7433" name="AutoShape 24"/>
            <p:cNvCxnSpPr>
              <a:cxnSpLocks noChangeShapeType="1"/>
            </p:cNvCxnSpPr>
            <p:nvPr/>
          </p:nvCxnSpPr>
          <p:spPr bwMode="auto">
            <a:xfrm flipH="1">
              <a:off x="5710" y="4878"/>
              <a:ext cx="9" cy="82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34" name="AutoShape 25"/>
            <p:cNvCxnSpPr>
              <a:cxnSpLocks noChangeShapeType="1"/>
            </p:cNvCxnSpPr>
            <p:nvPr/>
          </p:nvCxnSpPr>
          <p:spPr bwMode="auto">
            <a:xfrm flipH="1">
              <a:off x="5719" y="4879"/>
              <a:ext cx="29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35" name="AutoShape 26"/>
            <p:cNvCxnSpPr>
              <a:cxnSpLocks noChangeShapeType="1"/>
            </p:cNvCxnSpPr>
            <p:nvPr/>
          </p:nvCxnSpPr>
          <p:spPr bwMode="auto">
            <a:xfrm flipH="1" flipV="1">
              <a:off x="5719" y="5709"/>
              <a:ext cx="291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36" name="AutoShape 27"/>
            <p:cNvCxnSpPr>
              <a:cxnSpLocks noChangeShapeType="1"/>
            </p:cNvCxnSpPr>
            <p:nvPr/>
          </p:nvCxnSpPr>
          <p:spPr bwMode="auto">
            <a:xfrm>
              <a:off x="4938" y="4214"/>
              <a:ext cx="262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37" name="AutoShape 28"/>
            <p:cNvCxnSpPr>
              <a:cxnSpLocks noChangeShapeType="1"/>
            </p:cNvCxnSpPr>
            <p:nvPr/>
          </p:nvCxnSpPr>
          <p:spPr bwMode="auto">
            <a:xfrm>
              <a:off x="7559" y="4215"/>
              <a:ext cx="645" cy="5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38" name="AutoShape 29"/>
            <p:cNvCxnSpPr>
              <a:cxnSpLocks noChangeShapeType="1"/>
              <a:stCxn id="17426" idx="3"/>
              <a:endCxn id="17425" idx="1"/>
            </p:cNvCxnSpPr>
            <p:nvPr/>
          </p:nvCxnSpPr>
          <p:spPr bwMode="auto">
            <a:xfrm flipV="1">
              <a:off x="7461" y="4830"/>
              <a:ext cx="743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39" name="AutoShape 30"/>
            <p:cNvCxnSpPr>
              <a:cxnSpLocks noChangeShapeType="1"/>
              <a:endCxn id="17488" idx="1"/>
            </p:cNvCxnSpPr>
            <p:nvPr/>
          </p:nvCxnSpPr>
          <p:spPr bwMode="auto">
            <a:xfrm flipV="1">
              <a:off x="3132" y="4449"/>
              <a:ext cx="32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40" name="AutoShape 31"/>
            <p:cNvCxnSpPr>
              <a:cxnSpLocks noChangeShapeType="1"/>
            </p:cNvCxnSpPr>
            <p:nvPr/>
          </p:nvCxnSpPr>
          <p:spPr bwMode="auto">
            <a:xfrm flipV="1">
              <a:off x="3129" y="5330"/>
              <a:ext cx="324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41" name="AutoShape 32"/>
            <p:cNvCxnSpPr>
              <a:cxnSpLocks noChangeShapeType="1"/>
              <a:stCxn id="17424" idx="0"/>
              <a:endCxn id="17423" idx="2"/>
            </p:cNvCxnSpPr>
            <p:nvPr/>
          </p:nvCxnSpPr>
          <p:spPr bwMode="auto">
            <a:xfrm flipV="1">
              <a:off x="4228" y="2546"/>
              <a:ext cx="2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7442" name="AutoShape 33"/>
            <p:cNvCxnSpPr>
              <a:cxnSpLocks noChangeShapeType="1"/>
              <a:stCxn id="17425" idx="3"/>
              <a:endCxn id="17430" idx="1"/>
            </p:cNvCxnSpPr>
            <p:nvPr/>
          </p:nvCxnSpPr>
          <p:spPr bwMode="auto">
            <a:xfrm flipV="1">
              <a:off x="9773" y="4825"/>
              <a:ext cx="698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43" name="AutoShape 34"/>
            <p:cNvCxnSpPr>
              <a:cxnSpLocks noChangeShapeType="1"/>
            </p:cNvCxnSpPr>
            <p:nvPr/>
          </p:nvCxnSpPr>
          <p:spPr bwMode="auto">
            <a:xfrm flipV="1">
              <a:off x="9773" y="5727"/>
              <a:ext cx="698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44" name="Text Box 35"/>
            <p:cNvSpPr txBox="1">
              <a:spLocks noChangeArrowheads="1"/>
            </p:cNvSpPr>
            <p:nvPr/>
          </p:nvSpPr>
          <p:spPr bwMode="auto">
            <a:xfrm>
              <a:off x="12784" y="4634"/>
              <a:ext cx="1168" cy="948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Child nutrition outcomes</a:t>
              </a:r>
              <a:endParaRPr lang="en-US"/>
            </a:p>
          </p:txBody>
        </p:sp>
        <p:cxnSp>
          <p:nvCxnSpPr>
            <p:cNvPr id="17445" name="AutoShape 36"/>
            <p:cNvCxnSpPr>
              <a:cxnSpLocks noChangeShapeType="1"/>
            </p:cNvCxnSpPr>
            <p:nvPr/>
          </p:nvCxnSpPr>
          <p:spPr bwMode="auto">
            <a:xfrm flipH="1">
              <a:off x="12323" y="4835"/>
              <a:ext cx="3" cy="187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46" name="AutoShape 37"/>
            <p:cNvCxnSpPr>
              <a:cxnSpLocks noChangeShapeType="1"/>
              <a:stCxn id="17430" idx="3"/>
            </p:cNvCxnSpPr>
            <p:nvPr/>
          </p:nvCxnSpPr>
          <p:spPr bwMode="auto">
            <a:xfrm>
              <a:off x="12049" y="482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47" name="AutoShape 38"/>
            <p:cNvCxnSpPr>
              <a:cxnSpLocks noChangeShapeType="1"/>
            </p:cNvCxnSpPr>
            <p:nvPr/>
          </p:nvCxnSpPr>
          <p:spPr bwMode="auto">
            <a:xfrm>
              <a:off x="12323" y="5125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23" name="Text Box 39"/>
            <p:cNvSpPr txBox="1">
              <a:spLocks noChangeArrowheads="1"/>
            </p:cNvSpPr>
            <p:nvPr/>
          </p:nvSpPr>
          <p:spPr bwMode="auto">
            <a:xfrm>
              <a:off x="2034" y="4131"/>
              <a:ext cx="479" cy="3450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Household assets and livelihoods</a:t>
              </a:r>
              <a:endParaRPr lang="en-US" sz="1200" dirty="0">
                <a:latin typeface="Garamond" pitchFamily="18" charset="0"/>
              </a:endParaRPr>
            </a:p>
            <a:p>
              <a:pPr algn="ctr">
                <a:defRPr/>
              </a:pPr>
              <a:endParaRPr lang="en-US" sz="1100" dirty="0">
                <a:latin typeface="Garamond" pitchFamily="18" charset="0"/>
              </a:endParaRP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17449" name="Text Box 40"/>
            <p:cNvSpPr txBox="1">
              <a:spLocks noChangeArrowheads="1"/>
            </p:cNvSpPr>
            <p:nvPr/>
          </p:nvSpPr>
          <p:spPr bwMode="auto">
            <a:xfrm>
              <a:off x="5825" y="7966"/>
              <a:ext cx="2225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Drivers of “taste”: culture, location, growth, globalization.</a:t>
              </a:r>
            </a:p>
            <a:p>
              <a:endParaRPr lang="en-US"/>
            </a:p>
          </p:txBody>
        </p:sp>
        <p:cxnSp>
          <p:nvCxnSpPr>
            <p:cNvPr id="17450" name="AutoShape 41"/>
            <p:cNvCxnSpPr>
              <a:cxnSpLocks noChangeShapeType="1"/>
            </p:cNvCxnSpPr>
            <p:nvPr/>
          </p:nvCxnSpPr>
          <p:spPr bwMode="auto">
            <a:xfrm flipV="1">
              <a:off x="5825" y="5710"/>
              <a:ext cx="21" cy="26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17451" name="Text Box 42"/>
            <p:cNvSpPr txBox="1">
              <a:spLocks noChangeArrowheads="1"/>
            </p:cNvSpPr>
            <p:nvPr/>
          </p:nvSpPr>
          <p:spPr bwMode="auto">
            <a:xfrm>
              <a:off x="8237" y="7966"/>
              <a:ext cx="2854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Intrahousehold inequality: gender bias, education, family size, seasonality, religion, SCTs.</a:t>
              </a:r>
            </a:p>
            <a:p>
              <a:endParaRPr lang="en-US"/>
            </a:p>
          </p:txBody>
        </p:sp>
        <p:sp>
          <p:nvSpPr>
            <p:cNvPr id="17452" name="Text Box 43"/>
            <p:cNvSpPr txBox="1">
              <a:spLocks noChangeArrowheads="1"/>
            </p:cNvSpPr>
            <p:nvPr/>
          </p:nvSpPr>
          <p:spPr bwMode="auto">
            <a:xfrm>
              <a:off x="11662" y="7966"/>
              <a:ext cx="228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Public health factors: water, sanitation, health services, education.</a:t>
              </a:r>
            </a:p>
            <a:p>
              <a:endParaRPr lang="en-US"/>
            </a:p>
          </p:txBody>
        </p:sp>
        <p:cxnSp>
          <p:nvCxnSpPr>
            <p:cNvPr id="17453" name="AutoShape 44"/>
            <p:cNvCxnSpPr>
              <a:cxnSpLocks noChangeShapeType="1"/>
              <a:stCxn id="17420" idx="2"/>
              <a:endCxn id="17426" idx="0"/>
            </p:cNvCxnSpPr>
            <p:nvPr/>
          </p:nvCxnSpPr>
          <p:spPr bwMode="auto">
            <a:xfrm>
              <a:off x="6710" y="3685"/>
              <a:ext cx="26" cy="80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54" name="AutoShape 45"/>
            <p:cNvCxnSpPr>
              <a:cxnSpLocks noChangeShapeType="1"/>
              <a:endCxn id="17451" idx="2"/>
            </p:cNvCxnSpPr>
            <p:nvPr/>
          </p:nvCxnSpPr>
          <p:spPr bwMode="auto">
            <a:xfrm flipV="1">
              <a:off x="966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55" name="AutoShape 46"/>
            <p:cNvCxnSpPr>
              <a:cxnSpLocks noChangeShapeType="1"/>
              <a:endCxn id="17452" idx="2"/>
            </p:cNvCxnSpPr>
            <p:nvPr/>
          </p:nvCxnSpPr>
          <p:spPr bwMode="auto">
            <a:xfrm flipH="1" flipV="1">
              <a:off x="12807" y="8873"/>
              <a:ext cx="5" cy="34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56" name="AutoShape 47"/>
            <p:cNvCxnSpPr>
              <a:cxnSpLocks noChangeShapeType="1"/>
            </p:cNvCxnSpPr>
            <p:nvPr/>
          </p:nvCxnSpPr>
          <p:spPr bwMode="auto">
            <a:xfrm>
              <a:off x="12146" y="3932"/>
              <a:ext cx="1806" cy="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457" name="AutoShape 48"/>
            <p:cNvCxnSpPr>
              <a:cxnSpLocks noChangeShapeType="1"/>
            </p:cNvCxnSpPr>
            <p:nvPr/>
          </p:nvCxnSpPr>
          <p:spPr bwMode="auto">
            <a:xfrm>
              <a:off x="5398" y="4490"/>
              <a:ext cx="1" cy="168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58" name="AutoShape 49"/>
            <p:cNvCxnSpPr>
              <a:cxnSpLocks noChangeShapeType="1"/>
            </p:cNvCxnSpPr>
            <p:nvPr/>
          </p:nvCxnSpPr>
          <p:spPr bwMode="auto">
            <a:xfrm flipH="1">
              <a:off x="4937" y="4491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59" name="AutoShape 50"/>
            <p:cNvCxnSpPr>
              <a:cxnSpLocks noChangeShapeType="1"/>
            </p:cNvCxnSpPr>
            <p:nvPr/>
          </p:nvCxnSpPr>
          <p:spPr bwMode="auto">
            <a:xfrm flipH="1">
              <a:off x="4945" y="6176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60" name="AutoShape 51"/>
            <p:cNvCxnSpPr>
              <a:cxnSpLocks noChangeShapeType="1"/>
            </p:cNvCxnSpPr>
            <p:nvPr/>
          </p:nvCxnSpPr>
          <p:spPr bwMode="auto">
            <a:xfrm>
              <a:off x="5390" y="5212"/>
              <a:ext cx="320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61" name="AutoShape 52"/>
            <p:cNvCxnSpPr>
              <a:cxnSpLocks noChangeShapeType="1"/>
            </p:cNvCxnSpPr>
            <p:nvPr/>
          </p:nvCxnSpPr>
          <p:spPr bwMode="auto">
            <a:xfrm flipV="1">
              <a:off x="424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62" name="AutoShape 53"/>
            <p:cNvCxnSpPr>
              <a:cxnSpLocks noChangeShapeType="1"/>
            </p:cNvCxnSpPr>
            <p:nvPr/>
          </p:nvCxnSpPr>
          <p:spPr bwMode="auto">
            <a:xfrm>
              <a:off x="3131" y="6175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63" name="Text Box 54"/>
            <p:cNvSpPr txBox="1">
              <a:spLocks noChangeArrowheads="1"/>
            </p:cNvSpPr>
            <p:nvPr/>
          </p:nvSpPr>
          <p:spPr bwMode="auto">
            <a:xfrm>
              <a:off x="5974" y="2137"/>
              <a:ext cx="1487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imports</a:t>
              </a:r>
              <a:endParaRPr lang="en-US"/>
            </a:p>
          </p:txBody>
        </p:sp>
        <p:sp>
          <p:nvSpPr>
            <p:cNvPr id="17464" name="Text Box 55"/>
            <p:cNvSpPr txBox="1">
              <a:spLocks noChangeArrowheads="1"/>
            </p:cNvSpPr>
            <p:nvPr/>
          </p:nvSpPr>
          <p:spPr bwMode="auto">
            <a:xfrm>
              <a:off x="3245" y="9166"/>
              <a:ext cx="6822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inequality:</a:t>
              </a:r>
              <a:r>
                <a:rPr lang="en-US" sz="1100">
                  <a:latin typeface="Garamond" pitchFamily="18" charset="0"/>
                </a:rPr>
                <a:t> land policies, financial policies, infrastructure investments, education policies, empowerment policies for women &amp; SCTs.</a:t>
              </a:r>
            </a:p>
            <a:p>
              <a:endParaRPr lang="en-US"/>
            </a:p>
          </p:txBody>
        </p:sp>
        <p:sp>
          <p:nvSpPr>
            <p:cNvPr id="17465" name="Text Box 56"/>
            <p:cNvSpPr txBox="1">
              <a:spLocks noChangeArrowheads="1"/>
            </p:cNvSpPr>
            <p:nvPr/>
          </p:nvSpPr>
          <p:spPr bwMode="auto">
            <a:xfrm>
              <a:off x="10357" y="9166"/>
              <a:ext cx="3907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nutrition:</a:t>
              </a:r>
              <a:r>
                <a:rPr lang="en-US" sz="1100">
                  <a:latin typeface="Garamond" pitchFamily="18" charset="0"/>
                </a:rPr>
                <a:t> health, nutrition, social protection &amp; education</a:t>
              </a:r>
              <a:endParaRPr lang="en-US"/>
            </a:p>
          </p:txBody>
        </p:sp>
        <p:cxnSp>
          <p:nvCxnSpPr>
            <p:cNvPr id="17466" name="AutoShape 57"/>
            <p:cNvCxnSpPr>
              <a:cxnSpLocks noChangeShapeType="1"/>
              <a:stCxn id="17424" idx="3"/>
              <a:endCxn id="17420" idx="1"/>
            </p:cNvCxnSpPr>
            <p:nvPr/>
          </p:nvCxnSpPr>
          <p:spPr bwMode="auto">
            <a:xfrm>
              <a:off x="4952" y="3351"/>
              <a:ext cx="105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67" name="Text Box 58"/>
            <p:cNvSpPr txBox="1">
              <a:spLocks noChangeArrowheads="1"/>
            </p:cNvSpPr>
            <p:nvPr/>
          </p:nvSpPr>
          <p:spPr bwMode="auto">
            <a:xfrm>
              <a:off x="713" y="8568"/>
              <a:ext cx="1800" cy="104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200" i="1">
                  <a:latin typeface="Garamond" pitchFamily="18" charset="0"/>
                </a:rPr>
                <a:t>Interacting socioeconomic factors</a:t>
              </a:r>
            </a:p>
            <a:p>
              <a:pPr algn="ctr"/>
              <a:r>
                <a:rPr lang="en-US" sz="1200" i="1">
                  <a:latin typeface="Garamond" pitchFamily="18" charset="0"/>
                </a:rPr>
                <a:t>[possible leakages]</a:t>
              </a:r>
              <a:endParaRPr lang="en-US"/>
            </a:p>
          </p:txBody>
        </p:sp>
        <p:cxnSp>
          <p:nvCxnSpPr>
            <p:cNvPr id="17468" name="AutoShape 59"/>
            <p:cNvCxnSpPr>
              <a:cxnSpLocks noChangeShapeType="1"/>
            </p:cNvCxnSpPr>
            <p:nvPr/>
          </p:nvCxnSpPr>
          <p:spPr bwMode="auto">
            <a:xfrm>
              <a:off x="519" y="7807"/>
              <a:ext cx="13745" cy="26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lgDash"/>
              <a:round/>
              <a:headEnd/>
              <a:tailEnd/>
            </a:ln>
          </p:spPr>
        </p:cxnSp>
        <p:cxnSp>
          <p:nvCxnSpPr>
            <p:cNvPr id="17469" name="AutoShape 60"/>
            <p:cNvCxnSpPr>
              <a:cxnSpLocks noChangeShapeType="1"/>
            </p:cNvCxnSpPr>
            <p:nvPr/>
          </p:nvCxnSpPr>
          <p:spPr bwMode="auto">
            <a:xfrm flipH="1">
              <a:off x="3127" y="4446"/>
              <a:ext cx="2" cy="281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70" name="AutoShape 61"/>
            <p:cNvCxnSpPr>
              <a:cxnSpLocks noChangeShapeType="1"/>
              <a:stCxn id="42023" idx="3"/>
            </p:cNvCxnSpPr>
            <p:nvPr/>
          </p:nvCxnSpPr>
          <p:spPr bwMode="auto">
            <a:xfrm>
              <a:off x="2513" y="5856"/>
              <a:ext cx="61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71" name="Text Box 62"/>
            <p:cNvSpPr txBox="1">
              <a:spLocks noChangeArrowheads="1"/>
            </p:cNvSpPr>
            <p:nvPr/>
          </p:nvSpPr>
          <p:spPr bwMode="auto">
            <a:xfrm>
              <a:off x="2806" y="7966"/>
              <a:ext cx="276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Interhousehold inequality in assets, credit, access to public goods &amp; services </a:t>
              </a:r>
            </a:p>
            <a:p>
              <a:endParaRPr lang="en-US"/>
            </a:p>
          </p:txBody>
        </p:sp>
        <p:cxnSp>
          <p:nvCxnSpPr>
            <p:cNvPr id="17472" name="AutoShape 63"/>
            <p:cNvCxnSpPr>
              <a:cxnSpLocks noChangeShapeType="1"/>
            </p:cNvCxnSpPr>
            <p:nvPr/>
          </p:nvCxnSpPr>
          <p:spPr bwMode="auto">
            <a:xfrm flipH="1" flipV="1">
              <a:off x="4946" y="5312"/>
              <a:ext cx="462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7473" name="Text Box 64"/>
            <p:cNvSpPr txBox="1">
              <a:spLocks noChangeArrowheads="1"/>
            </p:cNvSpPr>
            <p:nvPr/>
          </p:nvSpPr>
          <p:spPr bwMode="auto">
            <a:xfrm>
              <a:off x="10475" y="5493"/>
              <a:ext cx="1578" cy="47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status</a:t>
              </a:r>
            </a:p>
            <a:p>
              <a:endParaRPr lang="en-US"/>
            </a:p>
          </p:txBody>
        </p:sp>
        <p:sp>
          <p:nvSpPr>
            <p:cNvPr id="17474" name="Text Box 65"/>
            <p:cNvSpPr txBox="1">
              <a:spLocks noChangeArrowheads="1"/>
            </p:cNvSpPr>
            <p:nvPr/>
          </p:nvSpPr>
          <p:spPr bwMode="auto">
            <a:xfrm>
              <a:off x="12784" y="5880"/>
              <a:ext cx="1168" cy="935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Mother’s nutrition outcomes</a:t>
              </a:r>
            </a:p>
            <a:p>
              <a:endParaRPr lang="en-US"/>
            </a:p>
          </p:txBody>
        </p:sp>
        <p:cxnSp>
          <p:nvCxnSpPr>
            <p:cNvPr id="17475" name="AutoShape 66"/>
            <p:cNvCxnSpPr>
              <a:cxnSpLocks noChangeShapeType="1"/>
              <a:stCxn id="17474" idx="0"/>
              <a:endCxn id="17444" idx="2"/>
            </p:cNvCxnSpPr>
            <p:nvPr/>
          </p:nvCxnSpPr>
          <p:spPr bwMode="auto">
            <a:xfrm flipV="1">
              <a:off x="13368" y="5582"/>
              <a:ext cx="1" cy="29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6" name="AutoShape 67"/>
            <p:cNvCxnSpPr>
              <a:cxnSpLocks noChangeShapeType="1"/>
            </p:cNvCxnSpPr>
            <p:nvPr/>
          </p:nvCxnSpPr>
          <p:spPr bwMode="auto">
            <a:xfrm flipH="1">
              <a:off x="4945" y="7257"/>
              <a:ext cx="1060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17477" name="Text Box 68"/>
            <p:cNvSpPr txBox="1">
              <a:spLocks noChangeArrowheads="1"/>
            </p:cNvSpPr>
            <p:nvPr/>
          </p:nvSpPr>
          <p:spPr bwMode="auto">
            <a:xfrm>
              <a:off x="8204" y="5357"/>
              <a:ext cx="1569" cy="71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care  expenditure </a:t>
              </a:r>
            </a:p>
            <a:p>
              <a:endParaRPr lang="en-US"/>
            </a:p>
          </p:txBody>
        </p:sp>
        <p:cxnSp>
          <p:nvCxnSpPr>
            <p:cNvPr id="17478" name="AutoShape 69"/>
            <p:cNvCxnSpPr>
              <a:cxnSpLocks noChangeShapeType="1"/>
            </p:cNvCxnSpPr>
            <p:nvPr/>
          </p:nvCxnSpPr>
          <p:spPr bwMode="auto">
            <a:xfrm flipV="1">
              <a:off x="7425" y="5709"/>
              <a:ext cx="795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9" name="AutoShape 70"/>
            <p:cNvCxnSpPr>
              <a:cxnSpLocks noChangeShapeType="1"/>
              <a:endCxn id="17474" idx="1"/>
            </p:cNvCxnSpPr>
            <p:nvPr/>
          </p:nvCxnSpPr>
          <p:spPr bwMode="auto">
            <a:xfrm>
              <a:off x="12323" y="6347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80" name="Text Box 71"/>
            <p:cNvSpPr txBox="1">
              <a:spLocks noChangeArrowheads="1"/>
            </p:cNvSpPr>
            <p:nvPr/>
          </p:nvSpPr>
          <p:spPr bwMode="auto">
            <a:xfrm>
              <a:off x="5981" y="6888"/>
              <a:ext cx="1480" cy="6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employment </a:t>
              </a:r>
            </a:p>
            <a:p>
              <a:endParaRPr lang="en-US"/>
            </a:p>
          </p:txBody>
        </p:sp>
        <p:cxnSp>
          <p:nvCxnSpPr>
            <p:cNvPr id="17481" name="AutoShape 72"/>
            <p:cNvCxnSpPr>
              <a:cxnSpLocks noChangeShapeType="1"/>
            </p:cNvCxnSpPr>
            <p:nvPr/>
          </p:nvCxnSpPr>
          <p:spPr bwMode="auto">
            <a:xfrm>
              <a:off x="3114" y="7276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7482" name="Text Box 73"/>
            <p:cNvSpPr txBox="1">
              <a:spLocks noChangeArrowheads="1"/>
            </p:cNvSpPr>
            <p:nvPr/>
          </p:nvSpPr>
          <p:spPr bwMode="auto">
            <a:xfrm>
              <a:off x="12788" y="1780"/>
              <a:ext cx="1168" cy="1031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National nutrition outcomes</a:t>
              </a:r>
              <a:endParaRPr lang="en-US"/>
            </a:p>
          </p:txBody>
        </p:sp>
        <p:cxnSp>
          <p:nvCxnSpPr>
            <p:cNvPr id="17483" name="AutoShape 74"/>
            <p:cNvCxnSpPr>
              <a:cxnSpLocks noChangeShapeType="1"/>
            </p:cNvCxnSpPr>
            <p:nvPr/>
          </p:nvCxnSpPr>
          <p:spPr bwMode="auto">
            <a:xfrm>
              <a:off x="14229" y="1956"/>
              <a:ext cx="5" cy="439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84" name="AutoShape 75"/>
            <p:cNvCxnSpPr>
              <a:cxnSpLocks noChangeShapeType="1"/>
            </p:cNvCxnSpPr>
            <p:nvPr/>
          </p:nvCxnSpPr>
          <p:spPr bwMode="auto">
            <a:xfrm>
              <a:off x="13951" y="195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cxnSp>
          <p:nvCxnSpPr>
            <p:cNvPr id="17485" name="AutoShape 76"/>
            <p:cNvCxnSpPr>
              <a:cxnSpLocks noChangeShapeType="1"/>
            </p:cNvCxnSpPr>
            <p:nvPr/>
          </p:nvCxnSpPr>
          <p:spPr bwMode="auto">
            <a:xfrm>
              <a:off x="13956" y="5124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86" name="AutoShape 77"/>
            <p:cNvCxnSpPr>
              <a:cxnSpLocks noChangeShapeType="1"/>
            </p:cNvCxnSpPr>
            <p:nvPr/>
          </p:nvCxnSpPr>
          <p:spPr bwMode="auto">
            <a:xfrm>
              <a:off x="13952" y="6348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87" name="AutoShape 78"/>
            <p:cNvCxnSpPr>
              <a:cxnSpLocks noChangeShapeType="1"/>
            </p:cNvCxnSpPr>
            <p:nvPr/>
          </p:nvCxnSpPr>
          <p:spPr bwMode="auto">
            <a:xfrm>
              <a:off x="12051" y="5750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7488" name="Text Box 79"/>
            <p:cNvSpPr txBox="1">
              <a:spLocks noChangeArrowheads="1"/>
            </p:cNvSpPr>
            <p:nvPr/>
          </p:nvSpPr>
          <p:spPr bwMode="auto">
            <a:xfrm>
              <a:off x="3456" y="4131"/>
              <a:ext cx="1626" cy="63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dirty="0">
                  <a:latin typeface="Garamond" pitchFamily="18" charset="0"/>
                </a:rPr>
                <a:t>Food </a:t>
              </a:r>
              <a:r>
                <a:rPr lang="en-US" sz="1100" dirty="0" smtClean="0">
                  <a:latin typeface="Garamond" pitchFamily="18" charset="0"/>
                </a:rPr>
                <a:t> produced and consumed</a:t>
              </a:r>
              <a:endParaRPr lang="en-US" dirty="0"/>
            </a:p>
          </p:txBody>
        </p:sp>
        <p:sp>
          <p:nvSpPr>
            <p:cNvPr id="17489" name="Text Box 80"/>
            <p:cNvSpPr txBox="1">
              <a:spLocks noChangeArrowheads="1"/>
            </p:cNvSpPr>
            <p:nvPr/>
          </p:nvSpPr>
          <p:spPr bwMode="auto">
            <a:xfrm>
              <a:off x="3436" y="4975"/>
              <a:ext cx="1646" cy="6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dirty="0" smtClean="0">
                  <a:latin typeface="Garamond" pitchFamily="18" charset="0"/>
                </a:rPr>
                <a:t>Income from food sales</a:t>
              </a:r>
            </a:p>
            <a:p>
              <a:pPr algn="ctr"/>
              <a:endParaRPr lang="en-US" dirty="0"/>
            </a:p>
          </p:txBody>
        </p:sp>
        <p:sp>
          <p:nvSpPr>
            <p:cNvPr id="17490" name="Text Box 81"/>
            <p:cNvSpPr txBox="1">
              <a:spLocks noChangeArrowheads="1"/>
            </p:cNvSpPr>
            <p:nvPr/>
          </p:nvSpPr>
          <p:spPr bwMode="auto">
            <a:xfrm>
              <a:off x="3452" y="5868"/>
              <a:ext cx="1630" cy="64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dirty="0" smtClean="0">
                  <a:latin typeface="Garamond" pitchFamily="18" charset="0"/>
                </a:rPr>
                <a:t>Other income</a:t>
              </a:r>
              <a:endParaRPr lang="en-US" dirty="0"/>
            </a:p>
          </p:txBody>
        </p:sp>
        <p:sp>
          <p:nvSpPr>
            <p:cNvPr id="17491" name="Text Box 82"/>
            <p:cNvSpPr txBox="1">
              <a:spLocks noChangeArrowheads="1"/>
            </p:cNvSpPr>
            <p:nvPr/>
          </p:nvSpPr>
          <p:spPr bwMode="auto">
            <a:xfrm>
              <a:off x="3453" y="6888"/>
              <a:ext cx="1629" cy="7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288" rIns="18288"/>
            <a:lstStyle/>
            <a:p>
              <a:pPr algn="ctr"/>
              <a:r>
                <a:rPr lang="en-US" sz="1100">
                  <a:latin typeface="Garamond" pitchFamily="18" charset="0"/>
                </a:rPr>
                <a:t>Farm/nonfarm employment</a:t>
              </a:r>
              <a:endParaRPr lang="en-US"/>
            </a:p>
          </p:txBody>
        </p:sp>
        <p:sp>
          <p:nvSpPr>
            <p:cNvPr id="17492" name="Text Box 83"/>
            <p:cNvSpPr txBox="1">
              <a:spLocks noChangeArrowheads="1"/>
            </p:cNvSpPr>
            <p:nvPr/>
          </p:nvSpPr>
          <p:spPr bwMode="auto">
            <a:xfrm>
              <a:off x="8162" y="6347"/>
              <a:ext cx="1611" cy="74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Caring capacity &amp; practices </a:t>
              </a:r>
            </a:p>
            <a:p>
              <a:endParaRPr lang="en-US"/>
            </a:p>
          </p:txBody>
        </p:sp>
        <p:cxnSp>
          <p:nvCxnSpPr>
            <p:cNvPr id="17493" name="AutoShape 84"/>
            <p:cNvCxnSpPr>
              <a:cxnSpLocks noChangeShapeType="1"/>
              <a:endCxn id="17492" idx="1"/>
            </p:cNvCxnSpPr>
            <p:nvPr/>
          </p:nvCxnSpPr>
          <p:spPr bwMode="auto">
            <a:xfrm flipV="1">
              <a:off x="7415" y="6720"/>
              <a:ext cx="747" cy="1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94" name="AutoShape 85"/>
            <p:cNvCxnSpPr>
              <a:cxnSpLocks noChangeShapeType="1"/>
            </p:cNvCxnSpPr>
            <p:nvPr/>
          </p:nvCxnSpPr>
          <p:spPr bwMode="auto">
            <a:xfrm>
              <a:off x="920" y="6628"/>
              <a:ext cx="60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70" name="Text Box 86"/>
            <p:cNvSpPr txBox="1">
              <a:spLocks noChangeArrowheads="1"/>
            </p:cNvSpPr>
            <p:nvPr/>
          </p:nvSpPr>
          <p:spPr bwMode="auto">
            <a:xfrm>
              <a:off x="766" y="1955"/>
              <a:ext cx="759" cy="56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Policy drivers of growth: </a:t>
              </a:r>
              <a:r>
                <a:rPr lang="en-US" sz="1200" dirty="0">
                  <a:latin typeface="Garamond" pitchFamily="18" charset="0"/>
                </a:rPr>
                <a:t>Green Revolution in 1970s &amp; 1980s, “liberalization” &amp; nonfarm economic growth in 1990s &amp; 2000s</a:t>
              </a:r>
              <a:r>
                <a:rPr lang="en-US" sz="1100" dirty="0">
                  <a:latin typeface="Garamond" pitchFamily="18" charset="0"/>
                </a:rPr>
                <a:t>.</a:t>
              </a: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17496" name="AutoShape 87"/>
            <p:cNvCxnSpPr>
              <a:cxnSpLocks noChangeShapeType="1"/>
              <a:endCxn id="17423" idx="1"/>
            </p:cNvCxnSpPr>
            <p:nvPr/>
          </p:nvCxnSpPr>
          <p:spPr bwMode="auto">
            <a:xfrm>
              <a:off x="1524" y="2341"/>
              <a:ext cx="196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97" name="AutoShape 88"/>
            <p:cNvCxnSpPr>
              <a:cxnSpLocks noChangeShapeType="1"/>
            </p:cNvCxnSpPr>
            <p:nvPr/>
          </p:nvCxnSpPr>
          <p:spPr bwMode="auto">
            <a:xfrm flipH="1">
              <a:off x="2243" y="1954"/>
              <a:ext cx="1054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98" name="AutoShape 89"/>
            <p:cNvCxnSpPr>
              <a:cxnSpLocks noChangeShapeType="1"/>
              <a:stCxn id="17492" idx="3"/>
            </p:cNvCxnSpPr>
            <p:nvPr/>
          </p:nvCxnSpPr>
          <p:spPr bwMode="auto">
            <a:xfrm flipV="1">
              <a:off x="9773" y="6712"/>
              <a:ext cx="255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7499" name="Text Box 90"/>
            <p:cNvSpPr txBox="1">
              <a:spLocks noChangeArrowheads="1"/>
            </p:cNvSpPr>
            <p:nvPr/>
          </p:nvSpPr>
          <p:spPr bwMode="auto">
            <a:xfrm>
              <a:off x="10471" y="6924"/>
              <a:ext cx="1428" cy="6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energy expenditure</a:t>
              </a:r>
              <a:endParaRPr lang="en-US"/>
            </a:p>
          </p:txBody>
        </p:sp>
        <p:cxnSp>
          <p:nvCxnSpPr>
            <p:cNvPr id="17500" name="AutoShape 91"/>
            <p:cNvCxnSpPr>
              <a:cxnSpLocks noChangeShapeType="1"/>
              <a:stCxn id="17480" idx="3"/>
              <a:endCxn id="17499" idx="1"/>
            </p:cNvCxnSpPr>
            <p:nvPr/>
          </p:nvCxnSpPr>
          <p:spPr bwMode="auto">
            <a:xfrm>
              <a:off x="7461" y="7235"/>
              <a:ext cx="3010" cy="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501" name="AutoShape 92"/>
            <p:cNvCxnSpPr>
              <a:cxnSpLocks noChangeShapeType="1"/>
              <a:stCxn id="17499" idx="3"/>
            </p:cNvCxnSpPr>
            <p:nvPr/>
          </p:nvCxnSpPr>
          <p:spPr bwMode="auto">
            <a:xfrm flipV="1">
              <a:off x="11899" y="6815"/>
              <a:ext cx="889" cy="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502" name="AutoShape 93"/>
            <p:cNvCxnSpPr>
              <a:cxnSpLocks noChangeShapeType="1"/>
            </p:cNvCxnSpPr>
            <p:nvPr/>
          </p:nvCxnSpPr>
          <p:spPr bwMode="auto">
            <a:xfrm flipV="1">
              <a:off x="2806" y="5868"/>
              <a:ext cx="21" cy="258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17503" name="AutoShape 94"/>
            <p:cNvCxnSpPr>
              <a:cxnSpLocks noChangeShapeType="1"/>
            </p:cNvCxnSpPr>
            <p:nvPr/>
          </p:nvCxnSpPr>
          <p:spPr bwMode="auto">
            <a:xfrm>
              <a:off x="2243" y="1956"/>
              <a:ext cx="1" cy="217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504" name="AutoShape 95"/>
            <p:cNvCxnSpPr>
              <a:cxnSpLocks noChangeShapeType="1"/>
            </p:cNvCxnSpPr>
            <p:nvPr/>
          </p:nvCxnSpPr>
          <p:spPr bwMode="auto">
            <a:xfrm>
              <a:off x="1758" y="3932"/>
              <a:ext cx="1" cy="3875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505" name="AutoShape 96"/>
            <p:cNvCxnSpPr>
              <a:cxnSpLocks noChangeShapeType="1"/>
            </p:cNvCxnSpPr>
            <p:nvPr/>
          </p:nvCxnSpPr>
          <p:spPr bwMode="auto">
            <a:xfrm flipV="1">
              <a:off x="9920" y="5727"/>
              <a:ext cx="2" cy="223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17506" name="AutoShape 97"/>
            <p:cNvCxnSpPr>
              <a:cxnSpLocks noChangeShapeType="1"/>
              <a:stCxn id="17427" idx="0"/>
              <a:endCxn id="17426" idx="2"/>
            </p:cNvCxnSpPr>
            <p:nvPr/>
          </p:nvCxnSpPr>
          <p:spPr bwMode="auto">
            <a:xfrm flipV="1">
              <a:off x="6726" y="5169"/>
              <a:ext cx="10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507" name="AutoShape 98"/>
            <p:cNvCxnSpPr>
              <a:cxnSpLocks noChangeShapeType="1"/>
              <a:stCxn id="17480" idx="0"/>
              <a:endCxn id="17427" idx="2"/>
            </p:cNvCxnSpPr>
            <p:nvPr/>
          </p:nvCxnSpPr>
          <p:spPr bwMode="auto">
            <a:xfrm flipV="1">
              <a:off x="6721" y="6249"/>
              <a:ext cx="5" cy="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00" name="TextBox 99"/>
          <p:cNvSpPr txBox="1"/>
          <p:nvPr/>
        </p:nvSpPr>
        <p:spPr>
          <a:xfrm>
            <a:off x="0" y="6488668"/>
            <a:ext cx="2504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Gillespie et al., TANDI project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0801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22389-7390-49CC-938D-5D7A858064B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391275"/>
            <a:chOff x="519" y="1697"/>
            <a:chExt cx="13815" cy="8251"/>
          </a:xfrm>
        </p:grpSpPr>
        <p:sp>
          <p:nvSpPr>
            <p:cNvPr id="21508" name="AutoShape 3"/>
            <p:cNvSpPr>
              <a:spLocks noChangeAspect="1" noChangeArrowheads="1"/>
            </p:cNvSpPr>
            <p:nvPr/>
          </p:nvSpPr>
          <p:spPr bwMode="auto">
            <a:xfrm>
              <a:off x="519" y="1697"/>
              <a:ext cx="13815" cy="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1509" name="AutoShape 4"/>
            <p:cNvCxnSpPr>
              <a:cxnSpLocks noChangeShapeType="1"/>
              <a:endCxn id="21588" idx="2"/>
            </p:cNvCxnSpPr>
            <p:nvPr/>
          </p:nvCxnSpPr>
          <p:spPr bwMode="auto">
            <a:xfrm flipH="1" flipV="1">
              <a:off x="8968" y="7092"/>
              <a:ext cx="5" cy="8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1510" name="AutoShape 5"/>
            <p:cNvCxnSpPr>
              <a:cxnSpLocks noChangeShapeType="1"/>
            </p:cNvCxnSpPr>
            <p:nvPr/>
          </p:nvCxnSpPr>
          <p:spPr bwMode="auto">
            <a:xfrm flipV="1">
              <a:off x="12214" y="6728"/>
              <a:ext cx="1" cy="130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1511" name="AutoShape 6"/>
            <p:cNvCxnSpPr>
              <a:cxnSpLocks noChangeShapeType="1"/>
            </p:cNvCxnSpPr>
            <p:nvPr/>
          </p:nvCxnSpPr>
          <p:spPr bwMode="auto">
            <a:xfrm flipV="1">
              <a:off x="9908" y="4835"/>
              <a:ext cx="1" cy="8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1512" name="AutoShape 7"/>
            <p:cNvCxnSpPr>
              <a:cxnSpLocks noChangeShapeType="1"/>
              <a:endCxn id="21520" idx="1"/>
            </p:cNvCxnSpPr>
            <p:nvPr/>
          </p:nvCxnSpPr>
          <p:spPr bwMode="auto">
            <a:xfrm>
              <a:off x="1525" y="3341"/>
              <a:ext cx="1978" cy="1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13" name="Text Box 8"/>
            <p:cNvSpPr txBox="1">
              <a:spLocks noChangeArrowheads="1"/>
            </p:cNvSpPr>
            <p:nvPr/>
          </p:nvSpPr>
          <p:spPr bwMode="auto">
            <a:xfrm>
              <a:off x="4971" y="3305"/>
              <a:ext cx="1039" cy="671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Demand side effects</a:t>
              </a:r>
              <a:endParaRPr lang="en-US"/>
            </a:p>
          </p:txBody>
        </p:sp>
        <p:sp>
          <p:nvSpPr>
            <p:cNvPr id="21514" name="Text Box 9"/>
            <p:cNvSpPr txBox="1">
              <a:spLocks noChangeArrowheads="1"/>
            </p:cNvSpPr>
            <p:nvPr/>
          </p:nvSpPr>
          <p:spPr bwMode="auto">
            <a:xfrm>
              <a:off x="3245" y="2501"/>
              <a:ext cx="1124" cy="6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Sectoral linkages</a:t>
              </a:r>
              <a:endParaRPr lang="en-US"/>
            </a:p>
          </p:txBody>
        </p:sp>
        <p:sp>
          <p:nvSpPr>
            <p:cNvPr id="21515" name="Text Box 10"/>
            <p:cNvSpPr txBox="1">
              <a:spLocks noChangeArrowheads="1"/>
            </p:cNvSpPr>
            <p:nvPr/>
          </p:nvSpPr>
          <p:spPr bwMode="auto">
            <a:xfrm>
              <a:off x="5609" y="2501"/>
              <a:ext cx="1131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Supply side effects</a:t>
              </a:r>
              <a:endParaRPr lang="en-US"/>
            </a:p>
          </p:txBody>
        </p:sp>
        <p:sp>
          <p:nvSpPr>
            <p:cNvPr id="21516" name="Text Box 11"/>
            <p:cNvSpPr txBox="1">
              <a:spLocks noChangeArrowheads="1"/>
            </p:cNvSpPr>
            <p:nvPr/>
          </p:nvSpPr>
          <p:spPr bwMode="auto">
            <a:xfrm>
              <a:off x="6010" y="3016"/>
              <a:ext cx="139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</a:t>
              </a:r>
            </a:p>
            <a:p>
              <a:pPr algn="ctr"/>
              <a:r>
                <a:rPr lang="en-US" sz="1100">
                  <a:latin typeface="Garamond" pitchFamily="18" charset="0"/>
                </a:rPr>
                <a:t>prices</a:t>
              </a:r>
              <a:endParaRPr lang="en-US"/>
            </a:p>
          </p:txBody>
        </p:sp>
        <p:sp>
          <p:nvSpPr>
            <p:cNvPr id="21517" name="Text Box 12"/>
            <p:cNvSpPr txBox="1">
              <a:spLocks noChangeArrowheads="1"/>
            </p:cNvSpPr>
            <p:nvPr/>
          </p:nvSpPr>
          <p:spPr bwMode="auto">
            <a:xfrm>
              <a:off x="9082" y="3475"/>
              <a:ext cx="2009" cy="45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National Level</a:t>
              </a:r>
              <a:endParaRPr lang="en-US"/>
            </a:p>
          </p:txBody>
        </p:sp>
        <p:sp>
          <p:nvSpPr>
            <p:cNvPr id="21518" name="Text Box 13"/>
            <p:cNvSpPr txBox="1">
              <a:spLocks noChangeArrowheads="1"/>
            </p:cNvSpPr>
            <p:nvPr/>
          </p:nvSpPr>
          <p:spPr bwMode="auto">
            <a:xfrm>
              <a:off x="8072" y="3934"/>
              <a:ext cx="2049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Household Level</a:t>
              </a:r>
              <a:endParaRPr lang="en-US"/>
            </a:p>
          </p:txBody>
        </p:sp>
        <p:sp>
          <p:nvSpPr>
            <p:cNvPr id="21519" name="Text Box 14"/>
            <p:cNvSpPr txBox="1">
              <a:spLocks noChangeArrowheads="1"/>
            </p:cNvSpPr>
            <p:nvPr/>
          </p:nvSpPr>
          <p:spPr bwMode="auto">
            <a:xfrm>
              <a:off x="3489" y="2137"/>
              <a:ext cx="1482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output</a:t>
              </a:r>
              <a:endParaRPr lang="en-US"/>
            </a:p>
          </p:txBody>
        </p:sp>
        <p:sp>
          <p:nvSpPr>
            <p:cNvPr id="21520" name="Text Box 15"/>
            <p:cNvSpPr txBox="1">
              <a:spLocks noChangeArrowheads="1"/>
            </p:cNvSpPr>
            <p:nvPr/>
          </p:nvSpPr>
          <p:spPr bwMode="auto">
            <a:xfrm>
              <a:off x="3503" y="3016"/>
              <a:ext cx="144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Nonfood output</a:t>
              </a:r>
              <a:endParaRPr lang="en-US"/>
            </a:p>
          </p:txBody>
        </p:sp>
        <p:sp>
          <p:nvSpPr>
            <p:cNvPr id="21521" name="Text Box 16"/>
            <p:cNvSpPr txBox="1">
              <a:spLocks noChangeArrowheads="1"/>
            </p:cNvSpPr>
            <p:nvPr/>
          </p:nvSpPr>
          <p:spPr bwMode="auto">
            <a:xfrm>
              <a:off x="8204" y="4490"/>
              <a:ext cx="1569" cy="67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Nutrient consumption</a:t>
              </a:r>
              <a:endParaRPr lang="en-US"/>
            </a:p>
          </p:txBody>
        </p:sp>
        <p:sp>
          <p:nvSpPr>
            <p:cNvPr id="21522" name="Text Box 17"/>
            <p:cNvSpPr txBox="1">
              <a:spLocks noChangeArrowheads="1"/>
            </p:cNvSpPr>
            <p:nvPr/>
          </p:nvSpPr>
          <p:spPr bwMode="auto">
            <a:xfrm>
              <a:off x="6010" y="4494"/>
              <a:ext cx="1451" cy="6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expenditure</a:t>
              </a:r>
              <a:endParaRPr lang="en-US"/>
            </a:p>
          </p:txBody>
        </p:sp>
        <p:sp>
          <p:nvSpPr>
            <p:cNvPr id="21523" name="Text Box 18"/>
            <p:cNvSpPr txBox="1">
              <a:spLocks noChangeArrowheads="1"/>
            </p:cNvSpPr>
            <p:nvPr/>
          </p:nvSpPr>
          <p:spPr bwMode="auto">
            <a:xfrm>
              <a:off x="6026" y="5582"/>
              <a:ext cx="1399" cy="6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expenditure</a:t>
              </a:r>
            </a:p>
            <a:p>
              <a:endParaRPr lang="en-US"/>
            </a:p>
          </p:txBody>
        </p:sp>
        <p:cxnSp>
          <p:nvCxnSpPr>
            <p:cNvPr id="21524" name="AutoShape 19"/>
            <p:cNvCxnSpPr>
              <a:cxnSpLocks noChangeShapeType="1"/>
            </p:cNvCxnSpPr>
            <p:nvPr/>
          </p:nvCxnSpPr>
          <p:spPr bwMode="auto">
            <a:xfrm>
              <a:off x="10120" y="4358"/>
              <a:ext cx="1" cy="3421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dash"/>
              <a:round/>
              <a:headEnd/>
              <a:tailEnd/>
            </a:ln>
          </p:spPr>
        </p:cxnSp>
        <p:sp>
          <p:nvSpPr>
            <p:cNvPr id="21525" name="Text Box 20"/>
            <p:cNvSpPr txBox="1">
              <a:spLocks noChangeArrowheads="1"/>
            </p:cNvSpPr>
            <p:nvPr/>
          </p:nvSpPr>
          <p:spPr bwMode="auto">
            <a:xfrm>
              <a:off x="10122" y="3934"/>
              <a:ext cx="1981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Individual Level</a:t>
              </a:r>
              <a:endParaRPr lang="en-US"/>
            </a:p>
          </p:txBody>
        </p:sp>
        <p:sp>
          <p:nvSpPr>
            <p:cNvPr id="21526" name="Text Box 21"/>
            <p:cNvSpPr txBox="1">
              <a:spLocks noChangeArrowheads="1"/>
            </p:cNvSpPr>
            <p:nvPr/>
          </p:nvSpPr>
          <p:spPr bwMode="auto">
            <a:xfrm>
              <a:off x="10471" y="4580"/>
              <a:ext cx="1578" cy="49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Garamond" pitchFamily="18" charset="0"/>
                </a:rPr>
                <a:t>Nutrient intake</a:t>
              </a:r>
              <a:endParaRPr lang="en-US"/>
            </a:p>
          </p:txBody>
        </p:sp>
        <p:cxnSp>
          <p:nvCxnSpPr>
            <p:cNvPr id="21527" name="AutoShape 22"/>
            <p:cNvCxnSpPr>
              <a:cxnSpLocks noChangeShapeType="1"/>
            </p:cNvCxnSpPr>
            <p:nvPr/>
          </p:nvCxnSpPr>
          <p:spPr bwMode="auto">
            <a:xfrm>
              <a:off x="4971" y="2547"/>
              <a:ext cx="1040" cy="46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528" name="AutoShape 23"/>
            <p:cNvCxnSpPr>
              <a:cxnSpLocks noChangeShapeType="1"/>
              <a:stCxn id="21559" idx="2"/>
              <a:endCxn id="21516" idx="0"/>
            </p:cNvCxnSpPr>
            <p:nvPr/>
          </p:nvCxnSpPr>
          <p:spPr bwMode="auto">
            <a:xfrm flipH="1">
              <a:off x="6710" y="2546"/>
              <a:ext cx="8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529" name="AutoShape 24"/>
            <p:cNvCxnSpPr>
              <a:cxnSpLocks noChangeShapeType="1"/>
            </p:cNvCxnSpPr>
            <p:nvPr/>
          </p:nvCxnSpPr>
          <p:spPr bwMode="auto">
            <a:xfrm flipH="1">
              <a:off x="5710" y="4878"/>
              <a:ext cx="9" cy="82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30" name="AutoShape 25"/>
            <p:cNvCxnSpPr>
              <a:cxnSpLocks noChangeShapeType="1"/>
            </p:cNvCxnSpPr>
            <p:nvPr/>
          </p:nvCxnSpPr>
          <p:spPr bwMode="auto">
            <a:xfrm flipH="1">
              <a:off x="5719" y="4879"/>
              <a:ext cx="29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31" name="AutoShape 26"/>
            <p:cNvCxnSpPr>
              <a:cxnSpLocks noChangeShapeType="1"/>
            </p:cNvCxnSpPr>
            <p:nvPr/>
          </p:nvCxnSpPr>
          <p:spPr bwMode="auto">
            <a:xfrm flipH="1" flipV="1">
              <a:off x="5719" y="5709"/>
              <a:ext cx="291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32" name="AutoShape 27"/>
            <p:cNvCxnSpPr>
              <a:cxnSpLocks noChangeShapeType="1"/>
            </p:cNvCxnSpPr>
            <p:nvPr/>
          </p:nvCxnSpPr>
          <p:spPr bwMode="auto">
            <a:xfrm>
              <a:off x="4938" y="4214"/>
              <a:ext cx="262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33" name="AutoShape 28"/>
            <p:cNvCxnSpPr>
              <a:cxnSpLocks noChangeShapeType="1"/>
            </p:cNvCxnSpPr>
            <p:nvPr/>
          </p:nvCxnSpPr>
          <p:spPr bwMode="auto">
            <a:xfrm>
              <a:off x="7559" y="4215"/>
              <a:ext cx="645" cy="5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34" name="AutoShape 29"/>
            <p:cNvCxnSpPr>
              <a:cxnSpLocks noChangeShapeType="1"/>
              <a:stCxn id="21522" idx="3"/>
              <a:endCxn id="21521" idx="1"/>
            </p:cNvCxnSpPr>
            <p:nvPr/>
          </p:nvCxnSpPr>
          <p:spPr bwMode="auto">
            <a:xfrm flipV="1">
              <a:off x="7461" y="4830"/>
              <a:ext cx="743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35" name="AutoShape 30"/>
            <p:cNvCxnSpPr>
              <a:cxnSpLocks noChangeShapeType="1"/>
              <a:endCxn id="21584" idx="1"/>
            </p:cNvCxnSpPr>
            <p:nvPr/>
          </p:nvCxnSpPr>
          <p:spPr bwMode="auto">
            <a:xfrm flipV="1">
              <a:off x="3132" y="4449"/>
              <a:ext cx="32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36" name="AutoShape 31"/>
            <p:cNvCxnSpPr>
              <a:cxnSpLocks noChangeShapeType="1"/>
            </p:cNvCxnSpPr>
            <p:nvPr/>
          </p:nvCxnSpPr>
          <p:spPr bwMode="auto">
            <a:xfrm flipV="1">
              <a:off x="3129" y="5330"/>
              <a:ext cx="324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37" name="AutoShape 32"/>
            <p:cNvCxnSpPr>
              <a:cxnSpLocks noChangeShapeType="1"/>
              <a:stCxn id="21520" idx="0"/>
              <a:endCxn id="21519" idx="2"/>
            </p:cNvCxnSpPr>
            <p:nvPr/>
          </p:nvCxnSpPr>
          <p:spPr bwMode="auto">
            <a:xfrm flipV="1">
              <a:off x="4228" y="2546"/>
              <a:ext cx="2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538" name="AutoShape 33"/>
            <p:cNvCxnSpPr>
              <a:cxnSpLocks noChangeShapeType="1"/>
              <a:stCxn id="21521" idx="3"/>
              <a:endCxn id="21526" idx="1"/>
            </p:cNvCxnSpPr>
            <p:nvPr/>
          </p:nvCxnSpPr>
          <p:spPr bwMode="auto">
            <a:xfrm flipV="1">
              <a:off x="9773" y="4825"/>
              <a:ext cx="698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39" name="AutoShape 34"/>
            <p:cNvCxnSpPr>
              <a:cxnSpLocks noChangeShapeType="1"/>
            </p:cNvCxnSpPr>
            <p:nvPr/>
          </p:nvCxnSpPr>
          <p:spPr bwMode="auto">
            <a:xfrm flipV="1">
              <a:off x="9773" y="5727"/>
              <a:ext cx="698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40" name="Text Box 35"/>
            <p:cNvSpPr txBox="1">
              <a:spLocks noChangeArrowheads="1"/>
            </p:cNvSpPr>
            <p:nvPr/>
          </p:nvSpPr>
          <p:spPr bwMode="auto">
            <a:xfrm>
              <a:off x="12784" y="4634"/>
              <a:ext cx="1168" cy="94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Child nutrition outcomes</a:t>
              </a:r>
              <a:endParaRPr lang="en-US"/>
            </a:p>
          </p:txBody>
        </p:sp>
        <p:cxnSp>
          <p:nvCxnSpPr>
            <p:cNvPr id="21541" name="AutoShape 36"/>
            <p:cNvCxnSpPr>
              <a:cxnSpLocks noChangeShapeType="1"/>
            </p:cNvCxnSpPr>
            <p:nvPr/>
          </p:nvCxnSpPr>
          <p:spPr bwMode="auto">
            <a:xfrm flipH="1">
              <a:off x="12323" y="4835"/>
              <a:ext cx="3" cy="187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42" name="AutoShape 37"/>
            <p:cNvCxnSpPr>
              <a:cxnSpLocks noChangeShapeType="1"/>
              <a:stCxn id="21526" idx="3"/>
            </p:cNvCxnSpPr>
            <p:nvPr/>
          </p:nvCxnSpPr>
          <p:spPr bwMode="auto">
            <a:xfrm>
              <a:off x="12049" y="482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43" name="AutoShape 38"/>
            <p:cNvCxnSpPr>
              <a:cxnSpLocks noChangeShapeType="1"/>
            </p:cNvCxnSpPr>
            <p:nvPr/>
          </p:nvCxnSpPr>
          <p:spPr bwMode="auto">
            <a:xfrm>
              <a:off x="12323" y="5125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23" name="Text Box 39"/>
            <p:cNvSpPr txBox="1">
              <a:spLocks noChangeArrowheads="1"/>
            </p:cNvSpPr>
            <p:nvPr/>
          </p:nvSpPr>
          <p:spPr bwMode="auto">
            <a:xfrm>
              <a:off x="2034" y="4131"/>
              <a:ext cx="479" cy="3450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Household assets and livelihoods</a:t>
              </a:r>
              <a:endParaRPr lang="en-US" sz="1200" dirty="0">
                <a:latin typeface="Garamond" pitchFamily="18" charset="0"/>
              </a:endParaRPr>
            </a:p>
            <a:p>
              <a:pPr algn="ctr">
                <a:defRPr/>
              </a:pPr>
              <a:endParaRPr lang="en-US" sz="1100" dirty="0">
                <a:latin typeface="Garamond" pitchFamily="18" charset="0"/>
              </a:endParaRP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1545" name="Text Box 40"/>
            <p:cNvSpPr txBox="1">
              <a:spLocks noChangeArrowheads="1"/>
            </p:cNvSpPr>
            <p:nvPr/>
          </p:nvSpPr>
          <p:spPr bwMode="auto">
            <a:xfrm>
              <a:off x="5825" y="7966"/>
              <a:ext cx="2225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Drivers of “taste”: culture, location, growth, globalization.</a:t>
              </a:r>
            </a:p>
            <a:p>
              <a:endParaRPr lang="en-US"/>
            </a:p>
          </p:txBody>
        </p:sp>
        <p:cxnSp>
          <p:nvCxnSpPr>
            <p:cNvPr id="21546" name="AutoShape 41"/>
            <p:cNvCxnSpPr>
              <a:cxnSpLocks noChangeShapeType="1"/>
            </p:cNvCxnSpPr>
            <p:nvPr/>
          </p:nvCxnSpPr>
          <p:spPr bwMode="auto">
            <a:xfrm flipV="1">
              <a:off x="5825" y="5710"/>
              <a:ext cx="21" cy="26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1547" name="Text Box 42"/>
            <p:cNvSpPr txBox="1">
              <a:spLocks noChangeArrowheads="1"/>
            </p:cNvSpPr>
            <p:nvPr/>
          </p:nvSpPr>
          <p:spPr bwMode="auto">
            <a:xfrm>
              <a:off x="8237" y="7966"/>
              <a:ext cx="2854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Intrahousehold inequality: gender bias, education, family size, seasonality, religion, SCTs.</a:t>
              </a:r>
            </a:p>
            <a:p>
              <a:endParaRPr lang="en-US"/>
            </a:p>
          </p:txBody>
        </p:sp>
        <p:sp>
          <p:nvSpPr>
            <p:cNvPr id="21548" name="Text Box 43"/>
            <p:cNvSpPr txBox="1">
              <a:spLocks noChangeArrowheads="1"/>
            </p:cNvSpPr>
            <p:nvPr/>
          </p:nvSpPr>
          <p:spPr bwMode="auto">
            <a:xfrm>
              <a:off x="11662" y="7966"/>
              <a:ext cx="228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Public health factors: water, sanitation, health services, education.</a:t>
              </a:r>
            </a:p>
            <a:p>
              <a:endParaRPr lang="en-US"/>
            </a:p>
          </p:txBody>
        </p:sp>
        <p:cxnSp>
          <p:nvCxnSpPr>
            <p:cNvPr id="21549" name="AutoShape 44"/>
            <p:cNvCxnSpPr>
              <a:cxnSpLocks noChangeShapeType="1"/>
              <a:stCxn id="21516" idx="2"/>
              <a:endCxn id="21522" idx="0"/>
            </p:cNvCxnSpPr>
            <p:nvPr/>
          </p:nvCxnSpPr>
          <p:spPr bwMode="auto">
            <a:xfrm>
              <a:off x="6710" y="3685"/>
              <a:ext cx="26" cy="80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50" name="AutoShape 45"/>
            <p:cNvCxnSpPr>
              <a:cxnSpLocks noChangeShapeType="1"/>
              <a:endCxn id="21547" idx="2"/>
            </p:cNvCxnSpPr>
            <p:nvPr/>
          </p:nvCxnSpPr>
          <p:spPr bwMode="auto">
            <a:xfrm flipV="1">
              <a:off x="966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51" name="AutoShape 46"/>
            <p:cNvCxnSpPr>
              <a:cxnSpLocks noChangeShapeType="1"/>
              <a:endCxn id="21548" idx="2"/>
            </p:cNvCxnSpPr>
            <p:nvPr/>
          </p:nvCxnSpPr>
          <p:spPr bwMode="auto">
            <a:xfrm flipH="1" flipV="1">
              <a:off x="12807" y="8873"/>
              <a:ext cx="5" cy="34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52" name="AutoShape 47"/>
            <p:cNvCxnSpPr>
              <a:cxnSpLocks noChangeShapeType="1"/>
            </p:cNvCxnSpPr>
            <p:nvPr/>
          </p:nvCxnSpPr>
          <p:spPr bwMode="auto">
            <a:xfrm>
              <a:off x="12146" y="3932"/>
              <a:ext cx="1806" cy="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553" name="AutoShape 48"/>
            <p:cNvCxnSpPr>
              <a:cxnSpLocks noChangeShapeType="1"/>
            </p:cNvCxnSpPr>
            <p:nvPr/>
          </p:nvCxnSpPr>
          <p:spPr bwMode="auto">
            <a:xfrm>
              <a:off x="5398" y="4490"/>
              <a:ext cx="1" cy="168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54" name="AutoShape 49"/>
            <p:cNvCxnSpPr>
              <a:cxnSpLocks noChangeShapeType="1"/>
            </p:cNvCxnSpPr>
            <p:nvPr/>
          </p:nvCxnSpPr>
          <p:spPr bwMode="auto">
            <a:xfrm flipH="1">
              <a:off x="4937" y="4491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55" name="AutoShape 50"/>
            <p:cNvCxnSpPr>
              <a:cxnSpLocks noChangeShapeType="1"/>
            </p:cNvCxnSpPr>
            <p:nvPr/>
          </p:nvCxnSpPr>
          <p:spPr bwMode="auto">
            <a:xfrm flipH="1">
              <a:off x="4945" y="6176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56" name="AutoShape 51"/>
            <p:cNvCxnSpPr>
              <a:cxnSpLocks noChangeShapeType="1"/>
            </p:cNvCxnSpPr>
            <p:nvPr/>
          </p:nvCxnSpPr>
          <p:spPr bwMode="auto">
            <a:xfrm>
              <a:off x="5390" y="5212"/>
              <a:ext cx="320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57" name="AutoShape 52"/>
            <p:cNvCxnSpPr>
              <a:cxnSpLocks noChangeShapeType="1"/>
            </p:cNvCxnSpPr>
            <p:nvPr/>
          </p:nvCxnSpPr>
          <p:spPr bwMode="auto">
            <a:xfrm flipV="1">
              <a:off x="424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58" name="AutoShape 53"/>
            <p:cNvCxnSpPr>
              <a:cxnSpLocks noChangeShapeType="1"/>
            </p:cNvCxnSpPr>
            <p:nvPr/>
          </p:nvCxnSpPr>
          <p:spPr bwMode="auto">
            <a:xfrm>
              <a:off x="3131" y="6175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59" name="Text Box 54"/>
            <p:cNvSpPr txBox="1">
              <a:spLocks noChangeArrowheads="1"/>
            </p:cNvSpPr>
            <p:nvPr/>
          </p:nvSpPr>
          <p:spPr bwMode="auto">
            <a:xfrm>
              <a:off x="5974" y="2137"/>
              <a:ext cx="1487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imports</a:t>
              </a:r>
              <a:endParaRPr lang="en-US"/>
            </a:p>
          </p:txBody>
        </p:sp>
        <p:sp>
          <p:nvSpPr>
            <p:cNvPr id="21560" name="Text Box 55"/>
            <p:cNvSpPr txBox="1">
              <a:spLocks noChangeArrowheads="1"/>
            </p:cNvSpPr>
            <p:nvPr/>
          </p:nvSpPr>
          <p:spPr bwMode="auto">
            <a:xfrm>
              <a:off x="3245" y="9166"/>
              <a:ext cx="6822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inequality:</a:t>
              </a:r>
              <a:r>
                <a:rPr lang="en-US" sz="1100">
                  <a:latin typeface="Garamond" pitchFamily="18" charset="0"/>
                </a:rPr>
                <a:t> land policies, financial policies, infrastructure investments, education policies, empowerment policies for women &amp; SCTs.</a:t>
              </a:r>
            </a:p>
            <a:p>
              <a:endParaRPr lang="en-US"/>
            </a:p>
          </p:txBody>
        </p:sp>
        <p:sp>
          <p:nvSpPr>
            <p:cNvPr id="21561" name="Text Box 56"/>
            <p:cNvSpPr txBox="1">
              <a:spLocks noChangeArrowheads="1"/>
            </p:cNvSpPr>
            <p:nvPr/>
          </p:nvSpPr>
          <p:spPr bwMode="auto">
            <a:xfrm>
              <a:off x="10357" y="9166"/>
              <a:ext cx="3907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nutrition:</a:t>
              </a:r>
              <a:r>
                <a:rPr lang="en-US" sz="1100">
                  <a:latin typeface="Garamond" pitchFamily="18" charset="0"/>
                </a:rPr>
                <a:t> health, nutrition, social protection &amp; education</a:t>
              </a:r>
              <a:endParaRPr lang="en-US"/>
            </a:p>
          </p:txBody>
        </p:sp>
        <p:cxnSp>
          <p:nvCxnSpPr>
            <p:cNvPr id="21562" name="AutoShape 57"/>
            <p:cNvCxnSpPr>
              <a:cxnSpLocks noChangeShapeType="1"/>
              <a:stCxn id="21520" idx="3"/>
              <a:endCxn id="21516" idx="1"/>
            </p:cNvCxnSpPr>
            <p:nvPr/>
          </p:nvCxnSpPr>
          <p:spPr bwMode="auto">
            <a:xfrm>
              <a:off x="4952" y="3351"/>
              <a:ext cx="105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63" name="Text Box 58"/>
            <p:cNvSpPr txBox="1">
              <a:spLocks noChangeArrowheads="1"/>
            </p:cNvSpPr>
            <p:nvPr/>
          </p:nvSpPr>
          <p:spPr bwMode="auto">
            <a:xfrm>
              <a:off x="713" y="8568"/>
              <a:ext cx="1800" cy="104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200" i="1">
                  <a:latin typeface="Garamond" pitchFamily="18" charset="0"/>
                </a:rPr>
                <a:t>Interacting socioeconomic factors</a:t>
              </a:r>
            </a:p>
            <a:p>
              <a:pPr algn="ctr"/>
              <a:r>
                <a:rPr lang="en-US" sz="1200" i="1">
                  <a:latin typeface="Garamond" pitchFamily="18" charset="0"/>
                </a:rPr>
                <a:t>[possible leakages]</a:t>
              </a:r>
              <a:endParaRPr lang="en-US"/>
            </a:p>
          </p:txBody>
        </p:sp>
        <p:cxnSp>
          <p:nvCxnSpPr>
            <p:cNvPr id="21564" name="AutoShape 59"/>
            <p:cNvCxnSpPr>
              <a:cxnSpLocks noChangeShapeType="1"/>
            </p:cNvCxnSpPr>
            <p:nvPr/>
          </p:nvCxnSpPr>
          <p:spPr bwMode="auto">
            <a:xfrm>
              <a:off x="519" y="7807"/>
              <a:ext cx="13745" cy="26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1565" name="AutoShape 60"/>
            <p:cNvCxnSpPr>
              <a:cxnSpLocks noChangeShapeType="1"/>
            </p:cNvCxnSpPr>
            <p:nvPr/>
          </p:nvCxnSpPr>
          <p:spPr bwMode="auto">
            <a:xfrm flipH="1">
              <a:off x="3127" y="4446"/>
              <a:ext cx="2" cy="281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66" name="AutoShape 61"/>
            <p:cNvCxnSpPr>
              <a:cxnSpLocks noChangeShapeType="1"/>
              <a:stCxn id="42023" idx="3"/>
            </p:cNvCxnSpPr>
            <p:nvPr/>
          </p:nvCxnSpPr>
          <p:spPr bwMode="auto">
            <a:xfrm>
              <a:off x="2513" y="5856"/>
              <a:ext cx="61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67" name="Text Box 62"/>
            <p:cNvSpPr txBox="1">
              <a:spLocks noChangeArrowheads="1"/>
            </p:cNvSpPr>
            <p:nvPr/>
          </p:nvSpPr>
          <p:spPr bwMode="auto">
            <a:xfrm>
              <a:off x="2806" y="7966"/>
              <a:ext cx="276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Interhousehold inequality in assets, credit, access to public goods &amp; services </a:t>
              </a:r>
            </a:p>
            <a:p>
              <a:endParaRPr lang="en-US"/>
            </a:p>
          </p:txBody>
        </p:sp>
        <p:cxnSp>
          <p:nvCxnSpPr>
            <p:cNvPr id="21568" name="AutoShape 63"/>
            <p:cNvCxnSpPr>
              <a:cxnSpLocks noChangeShapeType="1"/>
            </p:cNvCxnSpPr>
            <p:nvPr/>
          </p:nvCxnSpPr>
          <p:spPr bwMode="auto">
            <a:xfrm flipH="1" flipV="1">
              <a:off x="4946" y="5312"/>
              <a:ext cx="462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569" name="Text Box 64"/>
            <p:cNvSpPr txBox="1">
              <a:spLocks noChangeArrowheads="1"/>
            </p:cNvSpPr>
            <p:nvPr/>
          </p:nvSpPr>
          <p:spPr bwMode="auto">
            <a:xfrm>
              <a:off x="10475" y="5493"/>
              <a:ext cx="1578" cy="47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status</a:t>
              </a:r>
            </a:p>
            <a:p>
              <a:endParaRPr lang="en-US"/>
            </a:p>
          </p:txBody>
        </p:sp>
        <p:sp>
          <p:nvSpPr>
            <p:cNvPr id="21570" name="Text Box 65"/>
            <p:cNvSpPr txBox="1">
              <a:spLocks noChangeArrowheads="1"/>
            </p:cNvSpPr>
            <p:nvPr/>
          </p:nvSpPr>
          <p:spPr bwMode="auto">
            <a:xfrm>
              <a:off x="12784" y="5880"/>
              <a:ext cx="1168" cy="93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Mother’s nutrition outcomes</a:t>
              </a:r>
            </a:p>
            <a:p>
              <a:endParaRPr lang="en-US"/>
            </a:p>
          </p:txBody>
        </p:sp>
        <p:cxnSp>
          <p:nvCxnSpPr>
            <p:cNvPr id="21571" name="AutoShape 66"/>
            <p:cNvCxnSpPr>
              <a:cxnSpLocks noChangeShapeType="1"/>
              <a:stCxn id="21570" idx="0"/>
              <a:endCxn id="21540" idx="2"/>
            </p:cNvCxnSpPr>
            <p:nvPr/>
          </p:nvCxnSpPr>
          <p:spPr bwMode="auto">
            <a:xfrm flipV="1">
              <a:off x="13368" y="5582"/>
              <a:ext cx="1" cy="29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72" name="AutoShape 67"/>
            <p:cNvCxnSpPr>
              <a:cxnSpLocks noChangeShapeType="1"/>
            </p:cNvCxnSpPr>
            <p:nvPr/>
          </p:nvCxnSpPr>
          <p:spPr bwMode="auto">
            <a:xfrm flipH="1">
              <a:off x="4945" y="7257"/>
              <a:ext cx="1060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1573" name="Text Box 68"/>
            <p:cNvSpPr txBox="1">
              <a:spLocks noChangeArrowheads="1"/>
            </p:cNvSpPr>
            <p:nvPr/>
          </p:nvSpPr>
          <p:spPr bwMode="auto">
            <a:xfrm>
              <a:off x="8204" y="5357"/>
              <a:ext cx="1569" cy="71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care  expenditure </a:t>
              </a:r>
            </a:p>
            <a:p>
              <a:endParaRPr lang="en-US"/>
            </a:p>
          </p:txBody>
        </p:sp>
        <p:cxnSp>
          <p:nvCxnSpPr>
            <p:cNvPr id="21574" name="AutoShape 69"/>
            <p:cNvCxnSpPr>
              <a:cxnSpLocks noChangeShapeType="1"/>
            </p:cNvCxnSpPr>
            <p:nvPr/>
          </p:nvCxnSpPr>
          <p:spPr bwMode="auto">
            <a:xfrm flipV="1">
              <a:off x="7425" y="5709"/>
              <a:ext cx="795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75" name="AutoShape 70"/>
            <p:cNvCxnSpPr>
              <a:cxnSpLocks noChangeShapeType="1"/>
              <a:endCxn id="21570" idx="1"/>
            </p:cNvCxnSpPr>
            <p:nvPr/>
          </p:nvCxnSpPr>
          <p:spPr bwMode="auto">
            <a:xfrm>
              <a:off x="12323" y="6347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76" name="Text Box 71"/>
            <p:cNvSpPr txBox="1">
              <a:spLocks noChangeArrowheads="1"/>
            </p:cNvSpPr>
            <p:nvPr/>
          </p:nvSpPr>
          <p:spPr bwMode="auto">
            <a:xfrm>
              <a:off x="5981" y="6888"/>
              <a:ext cx="1480" cy="69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employment </a:t>
              </a:r>
            </a:p>
            <a:p>
              <a:endParaRPr lang="en-US"/>
            </a:p>
          </p:txBody>
        </p:sp>
        <p:cxnSp>
          <p:nvCxnSpPr>
            <p:cNvPr id="21577" name="AutoShape 72"/>
            <p:cNvCxnSpPr>
              <a:cxnSpLocks noChangeShapeType="1"/>
            </p:cNvCxnSpPr>
            <p:nvPr/>
          </p:nvCxnSpPr>
          <p:spPr bwMode="auto">
            <a:xfrm>
              <a:off x="3114" y="7276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1578" name="Text Box 73"/>
            <p:cNvSpPr txBox="1">
              <a:spLocks noChangeArrowheads="1"/>
            </p:cNvSpPr>
            <p:nvPr/>
          </p:nvSpPr>
          <p:spPr bwMode="auto">
            <a:xfrm>
              <a:off x="12788" y="1780"/>
              <a:ext cx="1168" cy="1031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National nutrition outcomes</a:t>
              </a:r>
              <a:endParaRPr lang="en-US"/>
            </a:p>
          </p:txBody>
        </p:sp>
        <p:cxnSp>
          <p:nvCxnSpPr>
            <p:cNvPr id="21579" name="AutoShape 74"/>
            <p:cNvCxnSpPr>
              <a:cxnSpLocks noChangeShapeType="1"/>
            </p:cNvCxnSpPr>
            <p:nvPr/>
          </p:nvCxnSpPr>
          <p:spPr bwMode="auto">
            <a:xfrm>
              <a:off x="14229" y="1956"/>
              <a:ext cx="5" cy="439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80" name="AutoShape 75"/>
            <p:cNvCxnSpPr>
              <a:cxnSpLocks noChangeShapeType="1"/>
            </p:cNvCxnSpPr>
            <p:nvPr/>
          </p:nvCxnSpPr>
          <p:spPr bwMode="auto">
            <a:xfrm>
              <a:off x="13951" y="195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cxnSp>
          <p:nvCxnSpPr>
            <p:cNvPr id="21581" name="AutoShape 76"/>
            <p:cNvCxnSpPr>
              <a:cxnSpLocks noChangeShapeType="1"/>
            </p:cNvCxnSpPr>
            <p:nvPr/>
          </p:nvCxnSpPr>
          <p:spPr bwMode="auto">
            <a:xfrm>
              <a:off x="13956" y="5124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82" name="AutoShape 77"/>
            <p:cNvCxnSpPr>
              <a:cxnSpLocks noChangeShapeType="1"/>
            </p:cNvCxnSpPr>
            <p:nvPr/>
          </p:nvCxnSpPr>
          <p:spPr bwMode="auto">
            <a:xfrm>
              <a:off x="13952" y="6348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83" name="AutoShape 78"/>
            <p:cNvCxnSpPr>
              <a:cxnSpLocks noChangeShapeType="1"/>
            </p:cNvCxnSpPr>
            <p:nvPr/>
          </p:nvCxnSpPr>
          <p:spPr bwMode="auto">
            <a:xfrm>
              <a:off x="12051" y="5750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584" name="Text Box 79"/>
            <p:cNvSpPr txBox="1">
              <a:spLocks noChangeArrowheads="1"/>
            </p:cNvSpPr>
            <p:nvPr/>
          </p:nvSpPr>
          <p:spPr bwMode="auto">
            <a:xfrm>
              <a:off x="3456" y="4131"/>
              <a:ext cx="1626" cy="63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consumption</a:t>
              </a:r>
              <a:endParaRPr lang="en-US"/>
            </a:p>
          </p:txBody>
        </p:sp>
        <p:sp>
          <p:nvSpPr>
            <p:cNvPr id="21585" name="Text Box 80"/>
            <p:cNvSpPr txBox="1">
              <a:spLocks noChangeArrowheads="1"/>
            </p:cNvSpPr>
            <p:nvPr/>
          </p:nvSpPr>
          <p:spPr bwMode="auto">
            <a:xfrm>
              <a:off x="3436" y="4975"/>
              <a:ext cx="1646" cy="6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from markets</a:t>
              </a:r>
              <a:endParaRPr lang="en-US"/>
            </a:p>
          </p:txBody>
        </p:sp>
        <p:sp>
          <p:nvSpPr>
            <p:cNvPr id="21586" name="Text Box 81"/>
            <p:cNvSpPr txBox="1">
              <a:spLocks noChangeArrowheads="1"/>
            </p:cNvSpPr>
            <p:nvPr/>
          </p:nvSpPr>
          <p:spPr bwMode="auto">
            <a:xfrm>
              <a:off x="3452" y="5868"/>
              <a:ext cx="1630" cy="64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income</a:t>
              </a:r>
              <a:endParaRPr lang="en-US"/>
            </a:p>
          </p:txBody>
        </p:sp>
        <p:sp>
          <p:nvSpPr>
            <p:cNvPr id="21587" name="Text Box 82"/>
            <p:cNvSpPr txBox="1">
              <a:spLocks noChangeArrowheads="1"/>
            </p:cNvSpPr>
            <p:nvPr/>
          </p:nvSpPr>
          <p:spPr bwMode="auto">
            <a:xfrm>
              <a:off x="3453" y="6888"/>
              <a:ext cx="1629" cy="7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288" rIns="18288"/>
            <a:lstStyle/>
            <a:p>
              <a:pPr algn="ctr"/>
              <a:r>
                <a:rPr lang="en-US" sz="1100">
                  <a:latin typeface="Garamond" pitchFamily="18" charset="0"/>
                </a:rPr>
                <a:t>Farm/nonfarm employment</a:t>
              </a:r>
              <a:endParaRPr lang="en-US"/>
            </a:p>
          </p:txBody>
        </p:sp>
        <p:sp>
          <p:nvSpPr>
            <p:cNvPr id="21588" name="Text Box 83"/>
            <p:cNvSpPr txBox="1">
              <a:spLocks noChangeArrowheads="1"/>
            </p:cNvSpPr>
            <p:nvPr/>
          </p:nvSpPr>
          <p:spPr bwMode="auto">
            <a:xfrm>
              <a:off x="8162" y="6347"/>
              <a:ext cx="1611" cy="74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Caring capacity &amp; practices </a:t>
              </a:r>
            </a:p>
            <a:p>
              <a:endParaRPr lang="en-US"/>
            </a:p>
          </p:txBody>
        </p:sp>
        <p:cxnSp>
          <p:nvCxnSpPr>
            <p:cNvPr id="21589" name="AutoShape 84"/>
            <p:cNvCxnSpPr>
              <a:cxnSpLocks noChangeShapeType="1"/>
              <a:endCxn id="21588" idx="1"/>
            </p:cNvCxnSpPr>
            <p:nvPr/>
          </p:nvCxnSpPr>
          <p:spPr bwMode="auto">
            <a:xfrm flipV="1">
              <a:off x="7415" y="6720"/>
              <a:ext cx="747" cy="1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90" name="AutoShape 85"/>
            <p:cNvCxnSpPr>
              <a:cxnSpLocks noChangeShapeType="1"/>
            </p:cNvCxnSpPr>
            <p:nvPr/>
          </p:nvCxnSpPr>
          <p:spPr bwMode="auto">
            <a:xfrm>
              <a:off x="920" y="6628"/>
              <a:ext cx="60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70" name="Text Box 86"/>
            <p:cNvSpPr txBox="1">
              <a:spLocks noChangeArrowheads="1"/>
            </p:cNvSpPr>
            <p:nvPr/>
          </p:nvSpPr>
          <p:spPr bwMode="auto">
            <a:xfrm>
              <a:off x="766" y="1955"/>
              <a:ext cx="759" cy="56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Policy drivers of growth: </a:t>
              </a:r>
              <a:r>
                <a:rPr lang="en-US" sz="1200" dirty="0">
                  <a:latin typeface="Garamond" pitchFamily="18" charset="0"/>
                </a:rPr>
                <a:t>Green Revolution in 1970s &amp; 1980s, “liberalization” &amp; nonfarm economic growth in 1990s &amp; 2000s</a:t>
              </a:r>
              <a:r>
                <a:rPr lang="en-US" sz="1100" dirty="0">
                  <a:latin typeface="Garamond" pitchFamily="18" charset="0"/>
                </a:rPr>
                <a:t>.</a:t>
              </a: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21592" name="AutoShape 87"/>
            <p:cNvCxnSpPr>
              <a:cxnSpLocks noChangeShapeType="1"/>
              <a:endCxn id="21519" idx="1"/>
            </p:cNvCxnSpPr>
            <p:nvPr/>
          </p:nvCxnSpPr>
          <p:spPr bwMode="auto">
            <a:xfrm>
              <a:off x="1524" y="2341"/>
              <a:ext cx="196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93" name="AutoShape 88"/>
            <p:cNvCxnSpPr>
              <a:cxnSpLocks noChangeShapeType="1"/>
            </p:cNvCxnSpPr>
            <p:nvPr/>
          </p:nvCxnSpPr>
          <p:spPr bwMode="auto">
            <a:xfrm flipH="1">
              <a:off x="2243" y="1954"/>
              <a:ext cx="1054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94" name="AutoShape 89"/>
            <p:cNvCxnSpPr>
              <a:cxnSpLocks noChangeShapeType="1"/>
              <a:stCxn id="21588" idx="3"/>
            </p:cNvCxnSpPr>
            <p:nvPr/>
          </p:nvCxnSpPr>
          <p:spPr bwMode="auto">
            <a:xfrm flipV="1">
              <a:off x="9773" y="6712"/>
              <a:ext cx="255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595" name="Text Box 90"/>
            <p:cNvSpPr txBox="1">
              <a:spLocks noChangeArrowheads="1"/>
            </p:cNvSpPr>
            <p:nvPr/>
          </p:nvSpPr>
          <p:spPr bwMode="auto">
            <a:xfrm>
              <a:off x="10471" y="6924"/>
              <a:ext cx="1428" cy="6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energy expenditure</a:t>
              </a:r>
              <a:endParaRPr lang="en-US"/>
            </a:p>
          </p:txBody>
        </p:sp>
        <p:cxnSp>
          <p:nvCxnSpPr>
            <p:cNvPr id="21596" name="AutoShape 91"/>
            <p:cNvCxnSpPr>
              <a:cxnSpLocks noChangeShapeType="1"/>
              <a:stCxn id="21576" idx="3"/>
              <a:endCxn id="21595" idx="1"/>
            </p:cNvCxnSpPr>
            <p:nvPr/>
          </p:nvCxnSpPr>
          <p:spPr bwMode="auto">
            <a:xfrm>
              <a:off x="7461" y="7235"/>
              <a:ext cx="3010" cy="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97" name="AutoShape 92"/>
            <p:cNvCxnSpPr>
              <a:cxnSpLocks noChangeShapeType="1"/>
              <a:stCxn id="21595" idx="3"/>
            </p:cNvCxnSpPr>
            <p:nvPr/>
          </p:nvCxnSpPr>
          <p:spPr bwMode="auto">
            <a:xfrm flipV="1">
              <a:off x="11899" y="6815"/>
              <a:ext cx="889" cy="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598" name="AutoShape 93"/>
            <p:cNvCxnSpPr>
              <a:cxnSpLocks noChangeShapeType="1"/>
            </p:cNvCxnSpPr>
            <p:nvPr/>
          </p:nvCxnSpPr>
          <p:spPr bwMode="auto">
            <a:xfrm flipV="1">
              <a:off x="2806" y="5868"/>
              <a:ext cx="21" cy="258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1599" name="AutoShape 94"/>
            <p:cNvCxnSpPr>
              <a:cxnSpLocks noChangeShapeType="1"/>
            </p:cNvCxnSpPr>
            <p:nvPr/>
          </p:nvCxnSpPr>
          <p:spPr bwMode="auto">
            <a:xfrm>
              <a:off x="2243" y="1956"/>
              <a:ext cx="1" cy="217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600" name="AutoShape 95"/>
            <p:cNvCxnSpPr>
              <a:cxnSpLocks noChangeShapeType="1"/>
            </p:cNvCxnSpPr>
            <p:nvPr/>
          </p:nvCxnSpPr>
          <p:spPr bwMode="auto">
            <a:xfrm>
              <a:off x="1758" y="3932"/>
              <a:ext cx="1" cy="3875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601" name="AutoShape 96"/>
            <p:cNvCxnSpPr>
              <a:cxnSpLocks noChangeShapeType="1"/>
            </p:cNvCxnSpPr>
            <p:nvPr/>
          </p:nvCxnSpPr>
          <p:spPr bwMode="auto">
            <a:xfrm flipV="1">
              <a:off x="9920" y="5727"/>
              <a:ext cx="2" cy="223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1602" name="AutoShape 97"/>
            <p:cNvCxnSpPr>
              <a:cxnSpLocks noChangeShapeType="1"/>
              <a:stCxn id="21523" idx="0"/>
              <a:endCxn id="21522" idx="2"/>
            </p:cNvCxnSpPr>
            <p:nvPr/>
          </p:nvCxnSpPr>
          <p:spPr bwMode="auto">
            <a:xfrm flipV="1">
              <a:off x="6726" y="5169"/>
              <a:ext cx="10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1603" name="AutoShape 98"/>
            <p:cNvCxnSpPr>
              <a:cxnSpLocks noChangeShapeType="1"/>
              <a:stCxn id="21576" idx="0"/>
              <a:endCxn id="21523" idx="2"/>
            </p:cNvCxnSpPr>
            <p:nvPr/>
          </p:nvCxnSpPr>
          <p:spPr bwMode="auto">
            <a:xfrm flipV="1">
              <a:off x="6721" y="6249"/>
              <a:ext cx="5" cy="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00" name="TextBox 99"/>
          <p:cNvSpPr txBox="1"/>
          <p:nvPr/>
        </p:nvSpPr>
        <p:spPr>
          <a:xfrm>
            <a:off x="4842455" y="940158"/>
            <a:ext cx="349127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Women employment– time – care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6503831"/>
            <a:ext cx="2504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Gillespie et al., TANDI project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7645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80769D-E546-44A7-B57B-42C6D8EB4D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391275"/>
            <a:chOff x="519" y="1697"/>
            <a:chExt cx="13815" cy="8251"/>
          </a:xfrm>
        </p:grpSpPr>
        <p:sp>
          <p:nvSpPr>
            <p:cNvPr id="23556" name="AutoShape 3"/>
            <p:cNvSpPr>
              <a:spLocks noChangeAspect="1" noChangeArrowheads="1"/>
            </p:cNvSpPr>
            <p:nvPr/>
          </p:nvSpPr>
          <p:spPr bwMode="auto">
            <a:xfrm>
              <a:off x="519" y="1697"/>
              <a:ext cx="13815" cy="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3557" name="AutoShape 4"/>
            <p:cNvCxnSpPr>
              <a:cxnSpLocks noChangeShapeType="1"/>
              <a:endCxn id="23636" idx="2"/>
            </p:cNvCxnSpPr>
            <p:nvPr/>
          </p:nvCxnSpPr>
          <p:spPr bwMode="auto">
            <a:xfrm flipH="1" flipV="1">
              <a:off x="8968" y="7092"/>
              <a:ext cx="5" cy="8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3558" name="AutoShape 5"/>
            <p:cNvCxnSpPr>
              <a:cxnSpLocks noChangeShapeType="1"/>
            </p:cNvCxnSpPr>
            <p:nvPr/>
          </p:nvCxnSpPr>
          <p:spPr bwMode="auto">
            <a:xfrm flipV="1">
              <a:off x="12214" y="6728"/>
              <a:ext cx="1" cy="130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3559" name="AutoShape 6"/>
            <p:cNvCxnSpPr>
              <a:cxnSpLocks noChangeShapeType="1"/>
            </p:cNvCxnSpPr>
            <p:nvPr/>
          </p:nvCxnSpPr>
          <p:spPr bwMode="auto">
            <a:xfrm flipV="1">
              <a:off x="9908" y="4835"/>
              <a:ext cx="1" cy="8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3560" name="AutoShape 7"/>
            <p:cNvCxnSpPr>
              <a:cxnSpLocks noChangeShapeType="1"/>
              <a:endCxn id="23568" idx="1"/>
            </p:cNvCxnSpPr>
            <p:nvPr/>
          </p:nvCxnSpPr>
          <p:spPr bwMode="auto">
            <a:xfrm>
              <a:off x="1525" y="3341"/>
              <a:ext cx="1978" cy="1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561" name="Text Box 8"/>
            <p:cNvSpPr txBox="1">
              <a:spLocks noChangeArrowheads="1"/>
            </p:cNvSpPr>
            <p:nvPr/>
          </p:nvSpPr>
          <p:spPr bwMode="auto">
            <a:xfrm>
              <a:off x="4971" y="3305"/>
              <a:ext cx="1039" cy="671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Demand side effects</a:t>
              </a:r>
              <a:endParaRPr lang="en-US"/>
            </a:p>
          </p:txBody>
        </p:sp>
        <p:sp>
          <p:nvSpPr>
            <p:cNvPr id="23562" name="Text Box 9"/>
            <p:cNvSpPr txBox="1">
              <a:spLocks noChangeArrowheads="1"/>
            </p:cNvSpPr>
            <p:nvPr/>
          </p:nvSpPr>
          <p:spPr bwMode="auto">
            <a:xfrm>
              <a:off x="3245" y="2501"/>
              <a:ext cx="1124" cy="6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Sectoral linkages</a:t>
              </a:r>
              <a:endParaRPr lang="en-US"/>
            </a:p>
          </p:txBody>
        </p:sp>
        <p:sp>
          <p:nvSpPr>
            <p:cNvPr id="23563" name="Text Box 10"/>
            <p:cNvSpPr txBox="1">
              <a:spLocks noChangeArrowheads="1"/>
            </p:cNvSpPr>
            <p:nvPr/>
          </p:nvSpPr>
          <p:spPr bwMode="auto">
            <a:xfrm>
              <a:off x="5609" y="2501"/>
              <a:ext cx="1131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Supply side effects</a:t>
              </a:r>
              <a:endParaRPr lang="en-US"/>
            </a:p>
          </p:txBody>
        </p:sp>
        <p:sp>
          <p:nvSpPr>
            <p:cNvPr id="23564" name="Text Box 11"/>
            <p:cNvSpPr txBox="1">
              <a:spLocks noChangeArrowheads="1"/>
            </p:cNvSpPr>
            <p:nvPr/>
          </p:nvSpPr>
          <p:spPr bwMode="auto">
            <a:xfrm>
              <a:off x="6010" y="3016"/>
              <a:ext cx="139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</a:t>
              </a:r>
            </a:p>
            <a:p>
              <a:pPr algn="ctr"/>
              <a:r>
                <a:rPr lang="en-US" sz="1100">
                  <a:latin typeface="Garamond" pitchFamily="18" charset="0"/>
                </a:rPr>
                <a:t>prices</a:t>
              </a:r>
              <a:endParaRPr lang="en-US"/>
            </a:p>
          </p:txBody>
        </p:sp>
        <p:sp>
          <p:nvSpPr>
            <p:cNvPr id="23565" name="Text Box 12"/>
            <p:cNvSpPr txBox="1">
              <a:spLocks noChangeArrowheads="1"/>
            </p:cNvSpPr>
            <p:nvPr/>
          </p:nvSpPr>
          <p:spPr bwMode="auto">
            <a:xfrm>
              <a:off x="9082" y="3475"/>
              <a:ext cx="2009" cy="45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National Level</a:t>
              </a:r>
              <a:endParaRPr lang="en-US"/>
            </a:p>
          </p:txBody>
        </p:sp>
        <p:sp>
          <p:nvSpPr>
            <p:cNvPr id="23566" name="Text Box 13"/>
            <p:cNvSpPr txBox="1">
              <a:spLocks noChangeArrowheads="1"/>
            </p:cNvSpPr>
            <p:nvPr/>
          </p:nvSpPr>
          <p:spPr bwMode="auto">
            <a:xfrm>
              <a:off x="8072" y="3934"/>
              <a:ext cx="2049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Household Level</a:t>
              </a:r>
              <a:endParaRPr lang="en-US"/>
            </a:p>
          </p:txBody>
        </p:sp>
        <p:sp>
          <p:nvSpPr>
            <p:cNvPr id="23567" name="Text Box 14"/>
            <p:cNvSpPr txBox="1">
              <a:spLocks noChangeArrowheads="1"/>
            </p:cNvSpPr>
            <p:nvPr/>
          </p:nvSpPr>
          <p:spPr bwMode="auto">
            <a:xfrm>
              <a:off x="3489" y="2137"/>
              <a:ext cx="1482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output</a:t>
              </a:r>
              <a:endParaRPr lang="en-US"/>
            </a:p>
          </p:txBody>
        </p:sp>
        <p:sp>
          <p:nvSpPr>
            <p:cNvPr id="23568" name="Text Box 15"/>
            <p:cNvSpPr txBox="1">
              <a:spLocks noChangeArrowheads="1"/>
            </p:cNvSpPr>
            <p:nvPr/>
          </p:nvSpPr>
          <p:spPr bwMode="auto">
            <a:xfrm>
              <a:off x="3503" y="3016"/>
              <a:ext cx="144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Nonfood output</a:t>
              </a:r>
              <a:endParaRPr lang="en-US"/>
            </a:p>
          </p:txBody>
        </p:sp>
        <p:sp>
          <p:nvSpPr>
            <p:cNvPr id="23569" name="Text Box 16"/>
            <p:cNvSpPr txBox="1">
              <a:spLocks noChangeArrowheads="1"/>
            </p:cNvSpPr>
            <p:nvPr/>
          </p:nvSpPr>
          <p:spPr bwMode="auto">
            <a:xfrm>
              <a:off x="8204" y="4490"/>
              <a:ext cx="1569" cy="679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Nutrient consumption</a:t>
              </a:r>
              <a:endParaRPr lang="en-US"/>
            </a:p>
          </p:txBody>
        </p:sp>
        <p:sp>
          <p:nvSpPr>
            <p:cNvPr id="23570" name="Text Box 17"/>
            <p:cNvSpPr txBox="1">
              <a:spLocks noChangeArrowheads="1"/>
            </p:cNvSpPr>
            <p:nvPr/>
          </p:nvSpPr>
          <p:spPr bwMode="auto">
            <a:xfrm>
              <a:off x="6010" y="4494"/>
              <a:ext cx="1451" cy="67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expenditure</a:t>
              </a:r>
              <a:endParaRPr lang="en-US"/>
            </a:p>
          </p:txBody>
        </p:sp>
        <p:sp>
          <p:nvSpPr>
            <p:cNvPr id="23571" name="Text Box 18"/>
            <p:cNvSpPr txBox="1">
              <a:spLocks noChangeArrowheads="1"/>
            </p:cNvSpPr>
            <p:nvPr/>
          </p:nvSpPr>
          <p:spPr bwMode="auto">
            <a:xfrm>
              <a:off x="6026" y="5582"/>
              <a:ext cx="1399" cy="667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expenditure</a:t>
              </a:r>
            </a:p>
            <a:p>
              <a:endParaRPr lang="en-US"/>
            </a:p>
          </p:txBody>
        </p:sp>
        <p:cxnSp>
          <p:nvCxnSpPr>
            <p:cNvPr id="23572" name="AutoShape 19"/>
            <p:cNvCxnSpPr>
              <a:cxnSpLocks noChangeShapeType="1"/>
            </p:cNvCxnSpPr>
            <p:nvPr/>
          </p:nvCxnSpPr>
          <p:spPr bwMode="auto">
            <a:xfrm>
              <a:off x="10120" y="4358"/>
              <a:ext cx="1" cy="3421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dash"/>
              <a:round/>
              <a:headEnd/>
              <a:tailEnd/>
            </a:ln>
          </p:spPr>
        </p:cxnSp>
        <p:sp>
          <p:nvSpPr>
            <p:cNvPr id="23573" name="Text Box 20"/>
            <p:cNvSpPr txBox="1">
              <a:spLocks noChangeArrowheads="1"/>
            </p:cNvSpPr>
            <p:nvPr/>
          </p:nvSpPr>
          <p:spPr bwMode="auto">
            <a:xfrm>
              <a:off x="10122" y="3934"/>
              <a:ext cx="1981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Individual Level</a:t>
              </a:r>
              <a:endParaRPr lang="en-US"/>
            </a:p>
          </p:txBody>
        </p:sp>
        <p:sp>
          <p:nvSpPr>
            <p:cNvPr id="23574" name="Text Box 21"/>
            <p:cNvSpPr txBox="1">
              <a:spLocks noChangeArrowheads="1"/>
            </p:cNvSpPr>
            <p:nvPr/>
          </p:nvSpPr>
          <p:spPr bwMode="auto">
            <a:xfrm>
              <a:off x="10471" y="4580"/>
              <a:ext cx="1578" cy="490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Garamond" pitchFamily="18" charset="0"/>
                </a:rPr>
                <a:t>Nutrient intake</a:t>
              </a:r>
              <a:endParaRPr lang="en-US"/>
            </a:p>
          </p:txBody>
        </p:sp>
        <p:cxnSp>
          <p:nvCxnSpPr>
            <p:cNvPr id="23575" name="AutoShape 22"/>
            <p:cNvCxnSpPr>
              <a:cxnSpLocks noChangeShapeType="1"/>
            </p:cNvCxnSpPr>
            <p:nvPr/>
          </p:nvCxnSpPr>
          <p:spPr bwMode="auto">
            <a:xfrm>
              <a:off x="4971" y="2547"/>
              <a:ext cx="1040" cy="46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576" name="AutoShape 23"/>
            <p:cNvCxnSpPr>
              <a:cxnSpLocks noChangeShapeType="1"/>
              <a:stCxn id="23607" idx="2"/>
              <a:endCxn id="23564" idx="0"/>
            </p:cNvCxnSpPr>
            <p:nvPr/>
          </p:nvCxnSpPr>
          <p:spPr bwMode="auto">
            <a:xfrm flipH="1">
              <a:off x="6710" y="2546"/>
              <a:ext cx="8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577" name="AutoShape 24"/>
            <p:cNvCxnSpPr>
              <a:cxnSpLocks noChangeShapeType="1"/>
            </p:cNvCxnSpPr>
            <p:nvPr/>
          </p:nvCxnSpPr>
          <p:spPr bwMode="auto">
            <a:xfrm flipH="1">
              <a:off x="5710" y="4878"/>
              <a:ext cx="9" cy="82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8" name="AutoShape 25"/>
            <p:cNvCxnSpPr>
              <a:cxnSpLocks noChangeShapeType="1"/>
            </p:cNvCxnSpPr>
            <p:nvPr/>
          </p:nvCxnSpPr>
          <p:spPr bwMode="auto">
            <a:xfrm flipH="1">
              <a:off x="5719" y="4879"/>
              <a:ext cx="29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79" name="AutoShape 26"/>
            <p:cNvCxnSpPr>
              <a:cxnSpLocks noChangeShapeType="1"/>
            </p:cNvCxnSpPr>
            <p:nvPr/>
          </p:nvCxnSpPr>
          <p:spPr bwMode="auto">
            <a:xfrm flipH="1" flipV="1">
              <a:off x="5719" y="5709"/>
              <a:ext cx="291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0" name="AutoShape 27"/>
            <p:cNvCxnSpPr>
              <a:cxnSpLocks noChangeShapeType="1"/>
            </p:cNvCxnSpPr>
            <p:nvPr/>
          </p:nvCxnSpPr>
          <p:spPr bwMode="auto">
            <a:xfrm>
              <a:off x="4938" y="4214"/>
              <a:ext cx="262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81" name="AutoShape 28"/>
            <p:cNvCxnSpPr>
              <a:cxnSpLocks noChangeShapeType="1"/>
            </p:cNvCxnSpPr>
            <p:nvPr/>
          </p:nvCxnSpPr>
          <p:spPr bwMode="auto">
            <a:xfrm>
              <a:off x="7559" y="4215"/>
              <a:ext cx="645" cy="5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82" name="AutoShape 29"/>
            <p:cNvCxnSpPr>
              <a:cxnSpLocks noChangeShapeType="1"/>
              <a:stCxn id="23570" idx="3"/>
              <a:endCxn id="23569" idx="1"/>
            </p:cNvCxnSpPr>
            <p:nvPr/>
          </p:nvCxnSpPr>
          <p:spPr bwMode="auto">
            <a:xfrm flipV="1">
              <a:off x="7461" y="4830"/>
              <a:ext cx="743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83" name="AutoShape 30"/>
            <p:cNvCxnSpPr>
              <a:cxnSpLocks noChangeShapeType="1"/>
              <a:endCxn id="23632" idx="1"/>
            </p:cNvCxnSpPr>
            <p:nvPr/>
          </p:nvCxnSpPr>
          <p:spPr bwMode="auto">
            <a:xfrm flipV="1">
              <a:off x="3132" y="4449"/>
              <a:ext cx="32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84" name="AutoShape 31"/>
            <p:cNvCxnSpPr>
              <a:cxnSpLocks noChangeShapeType="1"/>
            </p:cNvCxnSpPr>
            <p:nvPr/>
          </p:nvCxnSpPr>
          <p:spPr bwMode="auto">
            <a:xfrm flipV="1">
              <a:off x="3129" y="5330"/>
              <a:ext cx="324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85" name="AutoShape 32"/>
            <p:cNvCxnSpPr>
              <a:cxnSpLocks noChangeShapeType="1"/>
              <a:stCxn id="23568" idx="0"/>
              <a:endCxn id="23567" idx="2"/>
            </p:cNvCxnSpPr>
            <p:nvPr/>
          </p:nvCxnSpPr>
          <p:spPr bwMode="auto">
            <a:xfrm flipV="1">
              <a:off x="4228" y="2546"/>
              <a:ext cx="2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586" name="AutoShape 33"/>
            <p:cNvCxnSpPr>
              <a:cxnSpLocks noChangeShapeType="1"/>
              <a:stCxn id="23569" idx="3"/>
              <a:endCxn id="23574" idx="1"/>
            </p:cNvCxnSpPr>
            <p:nvPr/>
          </p:nvCxnSpPr>
          <p:spPr bwMode="auto">
            <a:xfrm flipV="1">
              <a:off x="9773" y="4825"/>
              <a:ext cx="698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87" name="AutoShape 34"/>
            <p:cNvCxnSpPr>
              <a:cxnSpLocks noChangeShapeType="1"/>
            </p:cNvCxnSpPr>
            <p:nvPr/>
          </p:nvCxnSpPr>
          <p:spPr bwMode="auto">
            <a:xfrm flipV="1">
              <a:off x="9773" y="5727"/>
              <a:ext cx="698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588" name="Text Box 35"/>
            <p:cNvSpPr txBox="1">
              <a:spLocks noChangeArrowheads="1"/>
            </p:cNvSpPr>
            <p:nvPr/>
          </p:nvSpPr>
          <p:spPr bwMode="auto">
            <a:xfrm>
              <a:off x="12784" y="4634"/>
              <a:ext cx="1168" cy="948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Child nutrition outcomes</a:t>
              </a:r>
              <a:endParaRPr lang="en-US"/>
            </a:p>
          </p:txBody>
        </p:sp>
        <p:cxnSp>
          <p:nvCxnSpPr>
            <p:cNvPr id="23589" name="AutoShape 36"/>
            <p:cNvCxnSpPr>
              <a:cxnSpLocks noChangeShapeType="1"/>
            </p:cNvCxnSpPr>
            <p:nvPr/>
          </p:nvCxnSpPr>
          <p:spPr bwMode="auto">
            <a:xfrm flipH="1">
              <a:off x="12323" y="4835"/>
              <a:ext cx="3" cy="187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0" name="AutoShape 37"/>
            <p:cNvCxnSpPr>
              <a:cxnSpLocks noChangeShapeType="1"/>
              <a:stCxn id="23574" idx="3"/>
            </p:cNvCxnSpPr>
            <p:nvPr/>
          </p:nvCxnSpPr>
          <p:spPr bwMode="auto">
            <a:xfrm>
              <a:off x="12049" y="482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91" name="AutoShape 38"/>
            <p:cNvCxnSpPr>
              <a:cxnSpLocks noChangeShapeType="1"/>
            </p:cNvCxnSpPr>
            <p:nvPr/>
          </p:nvCxnSpPr>
          <p:spPr bwMode="auto">
            <a:xfrm>
              <a:off x="12323" y="5125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23" name="Text Box 39"/>
            <p:cNvSpPr txBox="1">
              <a:spLocks noChangeArrowheads="1"/>
            </p:cNvSpPr>
            <p:nvPr/>
          </p:nvSpPr>
          <p:spPr bwMode="auto">
            <a:xfrm>
              <a:off x="2034" y="4131"/>
              <a:ext cx="479" cy="3450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Household assets and livelihoods</a:t>
              </a:r>
              <a:endParaRPr lang="en-US" sz="1200" dirty="0">
                <a:latin typeface="Garamond" pitchFamily="18" charset="0"/>
              </a:endParaRPr>
            </a:p>
            <a:p>
              <a:pPr algn="ctr">
                <a:defRPr/>
              </a:pPr>
              <a:endParaRPr lang="en-US" sz="1100" dirty="0">
                <a:latin typeface="Garamond" pitchFamily="18" charset="0"/>
              </a:endParaRP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3593" name="Text Box 40"/>
            <p:cNvSpPr txBox="1">
              <a:spLocks noChangeArrowheads="1"/>
            </p:cNvSpPr>
            <p:nvPr/>
          </p:nvSpPr>
          <p:spPr bwMode="auto">
            <a:xfrm>
              <a:off x="5825" y="7966"/>
              <a:ext cx="2225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Drivers of “taste”: culture, location, growth, globalization.</a:t>
              </a:r>
            </a:p>
            <a:p>
              <a:endParaRPr lang="en-US"/>
            </a:p>
          </p:txBody>
        </p:sp>
        <p:cxnSp>
          <p:nvCxnSpPr>
            <p:cNvPr id="23594" name="AutoShape 41"/>
            <p:cNvCxnSpPr>
              <a:cxnSpLocks noChangeShapeType="1"/>
            </p:cNvCxnSpPr>
            <p:nvPr/>
          </p:nvCxnSpPr>
          <p:spPr bwMode="auto">
            <a:xfrm flipV="1">
              <a:off x="5825" y="5710"/>
              <a:ext cx="21" cy="26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3595" name="Text Box 42"/>
            <p:cNvSpPr txBox="1">
              <a:spLocks noChangeArrowheads="1"/>
            </p:cNvSpPr>
            <p:nvPr/>
          </p:nvSpPr>
          <p:spPr bwMode="auto">
            <a:xfrm>
              <a:off x="8237" y="7966"/>
              <a:ext cx="2854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Intrahousehold inequality: gender bias, education, family size, seasonality, religion, SCTs.</a:t>
              </a:r>
            </a:p>
            <a:p>
              <a:endParaRPr lang="en-US"/>
            </a:p>
          </p:txBody>
        </p:sp>
        <p:sp>
          <p:nvSpPr>
            <p:cNvPr id="23596" name="Text Box 43"/>
            <p:cNvSpPr txBox="1">
              <a:spLocks noChangeArrowheads="1"/>
            </p:cNvSpPr>
            <p:nvPr/>
          </p:nvSpPr>
          <p:spPr bwMode="auto">
            <a:xfrm>
              <a:off x="11662" y="7966"/>
              <a:ext cx="228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Public health factors: water, sanitation, health services, education.</a:t>
              </a:r>
            </a:p>
            <a:p>
              <a:endParaRPr lang="en-US"/>
            </a:p>
          </p:txBody>
        </p:sp>
        <p:cxnSp>
          <p:nvCxnSpPr>
            <p:cNvPr id="23597" name="AutoShape 44"/>
            <p:cNvCxnSpPr>
              <a:cxnSpLocks noChangeShapeType="1"/>
              <a:stCxn id="23564" idx="2"/>
              <a:endCxn id="23570" idx="0"/>
            </p:cNvCxnSpPr>
            <p:nvPr/>
          </p:nvCxnSpPr>
          <p:spPr bwMode="auto">
            <a:xfrm>
              <a:off x="6710" y="3685"/>
              <a:ext cx="26" cy="80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98" name="AutoShape 45"/>
            <p:cNvCxnSpPr>
              <a:cxnSpLocks noChangeShapeType="1"/>
              <a:endCxn id="23595" idx="2"/>
            </p:cNvCxnSpPr>
            <p:nvPr/>
          </p:nvCxnSpPr>
          <p:spPr bwMode="auto">
            <a:xfrm flipV="1">
              <a:off x="966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599" name="AutoShape 46"/>
            <p:cNvCxnSpPr>
              <a:cxnSpLocks noChangeShapeType="1"/>
              <a:endCxn id="23596" idx="2"/>
            </p:cNvCxnSpPr>
            <p:nvPr/>
          </p:nvCxnSpPr>
          <p:spPr bwMode="auto">
            <a:xfrm flipH="1" flipV="1">
              <a:off x="12807" y="8873"/>
              <a:ext cx="5" cy="34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00" name="AutoShape 47"/>
            <p:cNvCxnSpPr>
              <a:cxnSpLocks noChangeShapeType="1"/>
            </p:cNvCxnSpPr>
            <p:nvPr/>
          </p:nvCxnSpPr>
          <p:spPr bwMode="auto">
            <a:xfrm>
              <a:off x="12146" y="3932"/>
              <a:ext cx="1806" cy="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601" name="AutoShape 48"/>
            <p:cNvCxnSpPr>
              <a:cxnSpLocks noChangeShapeType="1"/>
            </p:cNvCxnSpPr>
            <p:nvPr/>
          </p:nvCxnSpPr>
          <p:spPr bwMode="auto">
            <a:xfrm>
              <a:off x="5398" y="4490"/>
              <a:ext cx="1" cy="168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2" name="AutoShape 49"/>
            <p:cNvCxnSpPr>
              <a:cxnSpLocks noChangeShapeType="1"/>
            </p:cNvCxnSpPr>
            <p:nvPr/>
          </p:nvCxnSpPr>
          <p:spPr bwMode="auto">
            <a:xfrm flipH="1">
              <a:off x="4937" y="4491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3" name="AutoShape 50"/>
            <p:cNvCxnSpPr>
              <a:cxnSpLocks noChangeShapeType="1"/>
            </p:cNvCxnSpPr>
            <p:nvPr/>
          </p:nvCxnSpPr>
          <p:spPr bwMode="auto">
            <a:xfrm flipH="1">
              <a:off x="4945" y="6176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04" name="AutoShape 51"/>
            <p:cNvCxnSpPr>
              <a:cxnSpLocks noChangeShapeType="1"/>
            </p:cNvCxnSpPr>
            <p:nvPr/>
          </p:nvCxnSpPr>
          <p:spPr bwMode="auto">
            <a:xfrm>
              <a:off x="5390" y="5212"/>
              <a:ext cx="320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05" name="AutoShape 52"/>
            <p:cNvCxnSpPr>
              <a:cxnSpLocks noChangeShapeType="1"/>
            </p:cNvCxnSpPr>
            <p:nvPr/>
          </p:nvCxnSpPr>
          <p:spPr bwMode="auto">
            <a:xfrm flipV="1">
              <a:off x="424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06" name="AutoShape 53"/>
            <p:cNvCxnSpPr>
              <a:cxnSpLocks noChangeShapeType="1"/>
            </p:cNvCxnSpPr>
            <p:nvPr/>
          </p:nvCxnSpPr>
          <p:spPr bwMode="auto">
            <a:xfrm>
              <a:off x="3131" y="6175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607" name="Text Box 54"/>
            <p:cNvSpPr txBox="1">
              <a:spLocks noChangeArrowheads="1"/>
            </p:cNvSpPr>
            <p:nvPr/>
          </p:nvSpPr>
          <p:spPr bwMode="auto">
            <a:xfrm>
              <a:off x="5974" y="2137"/>
              <a:ext cx="1487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imports</a:t>
              </a:r>
              <a:endParaRPr lang="en-US"/>
            </a:p>
          </p:txBody>
        </p:sp>
        <p:sp>
          <p:nvSpPr>
            <p:cNvPr id="23608" name="Text Box 55"/>
            <p:cNvSpPr txBox="1">
              <a:spLocks noChangeArrowheads="1"/>
            </p:cNvSpPr>
            <p:nvPr/>
          </p:nvSpPr>
          <p:spPr bwMode="auto">
            <a:xfrm>
              <a:off x="3245" y="9166"/>
              <a:ext cx="6822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inequality:</a:t>
              </a:r>
              <a:r>
                <a:rPr lang="en-US" sz="1100">
                  <a:latin typeface="Garamond" pitchFamily="18" charset="0"/>
                </a:rPr>
                <a:t> land policies, financial policies, infrastructure investments, education policies, empowerment policies for women &amp; SCTs.</a:t>
              </a:r>
            </a:p>
            <a:p>
              <a:endParaRPr lang="en-US"/>
            </a:p>
          </p:txBody>
        </p:sp>
        <p:sp>
          <p:nvSpPr>
            <p:cNvPr id="23609" name="Text Box 56"/>
            <p:cNvSpPr txBox="1">
              <a:spLocks noChangeArrowheads="1"/>
            </p:cNvSpPr>
            <p:nvPr/>
          </p:nvSpPr>
          <p:spPr bwMode="auto">
            <a:xfrm>
              <a:off x="10357" y="9166"/>
              <a:ext cx="3907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nutrition:</a:t>
              </a:r>
              <a:r>
                <a:rPr lang="en-US" sz="1100">
                  <a:latin typeface="Garamond" pitchFamily="18" charset="0"/>
                </a:rPr>
                <a:t> health, nutrition, social protection &amp; education</a:t>
              </a:r>
              <a:endParaRPr lang="en-US"/>
            </a:p>
          </p:txBody>
        </p:sp>
        <p:cxnSp>
          <p:nvCxnSpPr>
            <p:cNvPr id="23610" name="AutoShape 57"/>
            <p:cNvCxnSpPr>
              <a:cxnSpLocks noChangeShapeType="1"/>
              <a:stCxn id="23568" idx="3"/>
              <a:endCxn id="23564" idx="1"/>
            </p:cNvCxnSpPr>
            <p:nvPr/>
          </p:nvCxnSpPr>
          <p:spPr bwMode="auto">
            <a:xfrm>
              <a:off x="4952" y="3351"/>
              <a:ext cx="105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611" name="Text Box 58"/>
            <p:cNvSpPr txBox="1">
              <a:spLocks noChangeArrowheads="1"/>
            </p:cNvSpPr>
            <p:nvPr/>
          </p:nvSpPr>
          <p:spPr bwMode="auto">
            <a:xfrm>
              <a:off x="713" y="8568"/>
              <a:ext cx="1800" cy="104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200" i="1">
                  <a:latin typeface="Garamond" pitchFamily="18" charset="0"/>
                </a:rPr>
                <a:t>Interacting socioeconomic factors</a:t>
              </a:r>
            </a:p>
            <a:p>
              <a:pPr algn="ctr"/>
              <a:r>
                <a:rPr lang="en-US" sz="1200" i="1">
                  <a:latin typeface="Garamond" pitchFamily="18" charset="0"/>
                </a:rPr>
                <a:t>[possible leakages]</a:t>
              </a:r>
              <a:endParaRPr lang="en-US"/>
            </a:p>
          </p:txBody>
        </p:sp>
        <p:cxnSp>
          <p:nvCxnSpPr>
            <p:cNvPr id="23612" name="AutoShape 59"/>
            <p:cNvCxnSpPr>
              <a:cxnSpLocks noChangeShapeType="1"/>
            </p:cNvCxnSpPr>
            <p:nvPr/>
          </p:nvCxnSpPr>
          <p:spPr bwMode="auto">
            <a:xfrm>
              <a:off x="519" y="7807"/>
              <a:ext cx="13745" cy="26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3613" name="AutoShape 60"/>
            <p:cNvCxnSpPr>
              <a:cxnSpLocks noChangeShapeType="1"/>
            </p:cNvCxnSpPr>
            <p:nvPr/>
          </p:nvCxnSpPr>
          <p:spPr bwMode="auto">
            <a:xfrm flipH="1">
              <a:off x="3127" y="4446"/>
              <a:ext cx="2" cy="281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14" name="AutoShape 61"/>
            <p:cNvCxnSpPr>
              <a:cxnSpLocks noChangeShapeType="1"/>
              <a:stCxn id="42023" idx="3"/>
            </p:cNvCxnSpPr>
            <p:nvPr/>
          </p:nvCxnSpPr>
          <p:spPr bwMode="auto">
            <a:xfrm>
              <a:off x="2513" y="5856"/>
              <a:ext cx="61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615" name="Text Box 62"/>
            <p:cNvSpPr txBox="1">
              <a:spLocks noChangeArrowheads="1"/>
            </p:cNvSpPr>
            <p:nvPr/>
          </p:nvSpPr>
          <p:spPr bwMode="auto">
            <a:xfrm>
              <a:off x="2806" y="7966"/>
              <a:ext cx="276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Interhousehold inequality in assets, credit, access to public goods &amp; services </a:t>
              </a:r>
            </a:p>
            <a:p>
              <a:endParaRPr lang="en-US"/>
            </a:p>
          </p:txBody>
        </p:sp>
        <p:cxnSp>
          <p:nvCxnSpPr>
            <p:cNvPr id="23616" name="AutoShape 63"/>
            <p:cNvCxnSpPr>
              <a:cxnSpLocks noChangeShapeType="1"/>
            </p:cNvCxnSpPr>
            <p:nvPr/>
          </p:nvCxnSpPr>
          <p:spPr bwMode="auto">
            <a:xfrm flipH="1" flipV="1">
              <a:off x="4946" y="5312"/>
              <a:ext cx="462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17" name="Text Box 64"/>
            <p:cNvSpPr txBox="1">
              <a:spLocks noChangeArrowheads="1"/>
            </p:cNvSpPr>
            <p:nvPr/>
          </p:nvSpPr>
          <p:spPr bwMode="auto">
            <a:xfrm>
              <a:off x="10475" y="5493"/>
              <a:ext cx="1578" cy="478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status</a:t>
              </a:r>
            </a:p>
            <a:p>
              <a:endParaRPr lang="en-US"/>
            </a:p>
          </p:txBody>
        </p:sp>
        <p:sp>
          <p:nvSpPr>
            <p:cNvPr id="23618" name="Text Box 65"/>
            <p:cNvSpPr txBox="1">
              <a:spLocks noChangeArrowheads="1"/>
            </p:cNvSpPr>
            <p:nvPr/>
          </p:nvSpPr>
          <p:spPr bwMode="auto">
            <a:xfrm>
              <a:off x="12784" y="5880"/>
              <a:ext cx="1168" cy="93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Mother’s nutrition outcomes</a:t>
              </a:r>
            </a:p>
            <a:p>
              <a:endParaRPr lang="en-US"/>
            </a:p>
          </p:txBody>
        </p:sp>
        <p:cxnSp>
          <p:nvCxnSpPr>
            <p:cNvPr id="23619" name="AutoShape 66"/>
            <p:cNvCxnSpPr>
              <a:cxnSpLocks noChangeShapeType="1"/>
              <a:stCxn id="23618" idx="0"/>
              <a:endCxn id="23588" idx="2"/>
            </p:cNvCxnSpPr>
            <p:nvPr/>
          </p:nvCxnSpPr>
          <p:spPr bwMode="auto">
            <a:xfrm flipV="1">
              <a:off x="13368" y="5582"/>
              <a:ext cx="1" cy="29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20" name="AutoShape 67"/>
            <p:cNvCxnSpPr>
              <a:cxnSpLocks noChangeShapeType="1"/>
            </p:cNvCxnSpPr>
            <p:nvPr/>
          </p:nvCxnSpPr>
          <p:spPr bwMode="auto">
            <a:xfrm flipH="1">
              <a:off x="4945" y="7257"/>
              <a:ext cx="1060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3621" name="Text Box 68"/>
            <p:cNvSpPr txBox="1">
              <a:spLocks noChangeArrowheads="1"/>
            </p:cNvSpPr>
            <p:nvPr/>
          </p:nvSpPr>
          <p:spPr bwMode="auto">
            <a:xfrm>
              <a:off x="8204" y="5357"/>
              <a:ext cx="1569" cy="710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care  expenditure </a:t>
              </a:r>
            </a:p>
            <a:p>
              <a:endParaRPr lang="en-US"/>
            </a:p>
          </p:txBody>
        </p:sp>
        <p:cxnSp>
          <p:nvCxnSpPr>
            <p:cNvPr id="23622" name="AutoShape 69"/>
            <p:cNvCxnSpPr>
              <a:cxnSpLocks noChangeShapeType="1"/>
            </p:cNvCxnSpPr>
            <p:nvPr/>
          </p:nvCxnSpPr>
          <p:spPr bwMode="auto">
            <a:xfrm flipV="1">
              <a:off x="7425" y="5709"/>
              <a:ext cx="795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23" name="AutoShape 70"/>
            <p:cNvCxnSpPr>
              <a:cxnSpLocks noChangeShapeType="1"/>
              <a:endCxn id="23618" idx="1"/>
            </p:cNvCxnSpPr>
            <p:nvPr/>
          </p:nvCxnSpPr>
          <p:spPr bwMode="auto">
            <a:xfrm>
              <a:off x="12323" y="6347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624" name="Text Box 71"/>
            <p:cNvSpPr txBox="1">
              <a:spLocks noChangeArrowheads="1"/>
            </p:cNvSpPr>
            <p:nvPr/>
          </p:nvSpPr>
          <p:spPr bwMode="auto">
            <a:xfrm>
              <a:off x="5981" y="6888"/>
              <a:ext cx="1480" cy="69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employment </a:t>
              </a:r>
            </a:p>
            <a:p>
              <a:endParaRPr lang="en-US"/>
            </a:p>
          </p:txBody>
        </p:sp>
        <p:cxnSp>
          <p:nvCxnSpPr>
            <p:cNvPr id="23625" name="AutoShape 72"/>
            <p:cNvCxnSpPr>
              <a:cxnSpLocks noChangeShapeType="1"/>
            </p:cNvCxnSpPr>
            <p:nvPr/>
          </p:nvCxnSpPr>
          <p:spPr bwMode="auto">
            <a:xfrm>
              <a:off x="3114" y="7276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3626" name="Text Box 73"/>
            <p:cNvSpPr txBox="1">
              <a:spLocks noChangeArrowheads="1"/>
            </p:cNvSpPr>
            <p:nvPr/>
          </p:nvSpPr>
          <p:spPr bwMode="auto">
            <a:xfrm>
              <a:off x="12788" y="1780"/>
              <a:ext cx="1168" cy="1031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National nutrition outcomes</a:t>
              </a:r>
              <a:endParaRPr lang="en-US"/>
            </a:p>
          </p:txBody>
        </p:sp>
        <p:cxnSp>
          <p:nvCxnSpPr>
            <p:cNvPr id="23627" name="AutoShape 74"/>
            <p:cNvCxnSpPr>
              <a:cxnSpLocks noChangeShapeType="1"/>
            </p:cNvCxnSpPr>
            <p:nvPr/>
          </p:nvCxnSpPr>
          <p:spPr bwMode="auto">
            <a:xfrm>
              <a:off x="14229" y="1956"/>
              <a:ext cx="5" cy="439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28" name="AutoShape 75"/>
            <p:cNvCxnSpPr>
              <a:cxnSpLocks noChangeShapeType="1"/>
            </p:cNvCxnSpPr>
            <p:nvPr/>
          </p:nvCxnSpPr>
          <p:spPr bwMode="auto">
            <a:xfrm>
              <a:off x="13951" y="195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cxnSp>
          <p:nvCxnSpPr>
            <p:cNvPr id="23629" name="AutoShape 76"/>
            <p:cNvCxnSpPr>
              <a:cxnSpLocks noChangeShapeType="1"/>
            </p:cNvCxnSpPr>
            <p:nvPr/>
          </p:nvCxnSpPr>
          <p:spPr bwMode="auto">
            <a:xfrm>
              <a:off x="13956" y="5124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0" name="AutoShape 77"/>
            <p:cNvCxnSpPr>
              <a:cxnSpLocks noChangeShapeType="1"/>
            </p:cNvCxnSpPr>
            <p:nvPr/>
          </p:nvCxnSpPr>
          <p:spPr bwMode="auto">
            <a:xfrm>
              <a:off x="13952" y="6348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31" name="AutoShape 78"/>
            <p:cNvCxnSpPr>
              <a:cxnSpLocks noChangeShapeType="1"/>
            </p:cNvCxnSpPr>
            <p:nvPr/>
          </p:nvCxnSpPr>
          <p:spPr bwMode="auto">
            <a:xfrm>
              <a:off x="12051" y="5750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32" name="Text Box 79"/>
            <p:cNvSpPr txBox="1">
              <a:spLocks noChangeArrowheads="1"/>
            </p:cNvSpPr>
            <p:nvPr/>
          </p:nvSpPr>
          <p:spPr bwMode="auto">
            <a:xfrm>
              <a:off x="3456" y="4131"/>
              <a:ext cx="1626" cy="63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consumption</a:t>
              </a:r>
              <a:endParaRPr lang="en-US"/>
            </a:p>
          </p:txBody>
        </p:sp>
        <p:sp>
          <p:nvSpPr>
            <p:cNvPr id="23633" name="Text Box 80"/>
            <p:cNvSpPr txBox="1">
              <a:spLocks noChangeArrowheads="1"/>
            </p:cNvSpPr>
            <p:nvPr/>
          </p:nvSpPr>
          <p:spPr bwMode="auto">
            <a:xfrm>
              <a:off x="3436" y="4975"/>
              <a:ext cx="1646" cy="6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from markets</a:t>
              </a:r>
              <a:endParaRPr lang="en-US"/>
            </a:p>
          </p:txBody>
        </p:sp>
        <p:sp>
          <p:nvSpPr>
            <p:cNvPr id="23634" name="Text Box 81"/>
            <p:cNvSpPr txBox="1">
              <a:spLocks noChangeArrowheads="1"/>
            </p:cNvSpPr>
            <p:nvPr/>
          </p:nvSpPr>
          <p:spPr bwMode="auto">
            <a:xfrm>
              <a:off x="3452" y="5868"/>
              <a:ext cx="1630" cy="64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income</a:t>
              </a:r>
              <a:endParaRPr lang="en-US"/>
            </a:p>
          </p:txBody>
        </p:sp>
        <p:sp>
          <p:nvSpPr>
            <p:cNvPr id="23635" name="Text Box 82"/>
            <p:cNvSpPr txBox="1">
              <a:spLocks noChangeArrowheads="1"/>
            </p:cNvSpPr>
            <p:nvPr/>
          </p:nvSpPr>
          <p:spPr bwMode="auto">
            <a:xfrm>
              <a:off x="3453" y="6888"/>
              <a:ext cx="1629" cy="7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288" rIns="18288"/>
            <a:lstStyle/>
            <a:p>
              <a:pPr algn="ctr"/>
              <a:r>
                <a:rPr lang="en-US" sz="1100">
                  <a:latin typeface="Garamond" pitchFamily="18" charset="0"/>
                </a:rPr>
                <a:t>Farm/nonfarm employment</a:t>
              </a:r>
              <a:endParaRPr lang="en-US"/>
            </a:p>
          </p:txBody>
        </p:sp>
        <p:sp>
          <p:nvSpPr>
            <p:cNvPr id="23636" name="Text Box 83"/>
            <p:cNvSpPr txBox="1">
              <a:spLocks noChangeArrowheads="1"/>
            </p:cNvSpPr>
            <p:nvPr/>
          </p:nvSpPr>
          <p:spPr bwMode="auto">
            <a:xfrm>
              <a:off x="8162" y="6347"/>
              <a:ext cx="1611" cy="745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dirty="0">
                  <a:latin typeface="Garamond" pitchFamily="18" charset="0"/>
                </a:rPr>
                <a:t>Caring capacity &amp; practices </a:t>
              </a:r>
            </a:p>
            <a:p>
              <a:endParaRPr lang="en-US" dirty="0"/>
            </a:p>
          </p:txBody>
        </p:sp>
        <p:cxnSp>
          <p:nvCxnSpPr>
            <p:cNvPr id="23637" name="AutoShape 84"/>
            <p:cNvCxnSpPr>
              <a:cxnSpLocks noChangeShapeType="1"/>
              <a:endCxn id="23636" idx="1"/>
            </p:cNvCxnSpPr>
            <p:nvPr/>
          </p:nvCxnSpPr>
          <p:spPr bwMode="auto">
            <a:xfrm flipV="1">
              <a:off x="7415" y="6720"/>
              <a:ext cx="747" cy="1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38" name="AutoShape 85"/>
            <p:cNvCxnSpPr>
              <a:cxnSpLocks noChangeShapeType="1"/>
            </p:cNvCxnSpPr>
            <p:nvPr/>
          </p:nvCxnSpPr>
          <p:spPr bwMode="auto">
            <a:xfrm>
              <a:off x="920" y="6628"/>
              <a:ext cx="60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70" name="Text Box 86"/>
            <p:cNvSpPr txBox="1">
              <a:spLocks noChangeArrowheads="1"/>
            </p:cNvSpPr>
            <p:nvPr/>
          </p:nvSpPr>
          <p:spPr bwMode="auto">
            <a:xfrm>
              <a:off x="766" y="1955"/>
              <a:ext cx="759" cy="56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Policy drivers of growth: </a:t>
              </a:r>
              <a:r>
                <a:rPr lang="en-US" sz="1200" dirty="0">
                  <a:latin typeface="Garamond" pitchFamily="18" charset="0"/>
                </a:rPr>
                <a:t>Green Revolution in 1970s &amp; 1980s, “liberalization” &amp; nonfarm economic growth in 1990s &amp; 2000s</a:t>
              </a:r>
              <a:r>
                <a:rPr lang="en-US" sz="1100" dirty="0">
                  <a:latin typeface="Garamond" pitchFamily="18" charset="0"/>
                </a:rPr>
                <a:t>.</a:t>
              </a: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23640" name="AutoShape 87"/>
            <p:cNvCxnSpPr>
              <a:cxnSpLocks noChangeShapeType="1"/>
              <a:endCxn id="23567" idx="1"/>
            </p:cNvCxnSpPr>
            <p:nvPr/>
          </p:nvCxnSpPr>
          <p:spPr bwMode="auto">
            <a:xfrm>
              <a:off x="1524" y="2341"/>
              <a:ext cx="196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41" name="AutoShape 88"/>
            <p:cNvCxnSpPr>
              <a:cxnSpLocks noChangeShapeType="1"/>
            </p:cNvCxnSpPr>
            <p:nvPr/>
          </p:nvCxnSpPr>
          <p:spPr bwMode="auto">
            <a:xfrm flipH="1">
              <a:off x="2243" y="1954"/>
              <a:ext cx="1054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642" name="AutoShape 89"/>
            <p:cNvCxnSpPr>
              <a:cxnSpLocks noChangeShapeType="1"/>
              <a:stCxn id="23636" idx="3"/>
            </p:cNvCxnSpPr>
            <p:nvPr/>
          </p:nvCxnSpPr>
          <p:spPr bwMode="auto">
            <a:xfrm flipV="1">
              <a:off x="9773" y="6712"/>
              <a:ext cx="255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643" name="Text Box 90"/>
            <p:cNvSpPr txBox="1">
              <a:spLocks noChangeArrowheads="1"/>
            </p:cNvSpPr>
            <p:nvPr/>
          </p:nvSpPr>
          <p:spPr bwMode="auto">
            <a:xfrm>
              <a:off x="10471" y="6924"/>
              <a:ext cx="1428" cy="6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energy expenditure</a:t>
              </a:r>
              <a:endParaRPr lang="en-US"/>
            </a:p>
          </p:txBody>
        </p:sp>
        <p:cxnSp>
          <p:nvCxnSpPr>
            <p:cNvPr id="23644" name="AutoShape 91"/>
            <p:cNvCxnSpPr>
              <a:cxnSpLocks noChangeShapeType="1"/>
              <a:stCxn id="23624" idx="3"/>
              <a:endCxn id="23643" idx="1"/>
            </p:cNvCxnSpPr>
            <p:nvPr/>
          </p:nvCxnSpPr>
          <p:spPr bwMode="auto">
            <a:xfrm>
              <a:off x="7461" y="7235"/>
              <a:ext cx="3010" cy="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45" name="AutoShape 92"/>
            <p:cNvCxnSpPr>
              <a:cxnSpLocks noChangeShapeType="1"/>
              <a:stCxn id="23643" idx="3"/>
            </p:cNvCxnSpPr>
            <p:nvPr/>
          </p:nvCxnSpPr>
          <p:spPr bwMode="auto">
            <a:xfrm flipV="1">
              <a:off x="11899" y="6815"/>
              <a:ext cx="889" cy="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46" name="AutoShape 93"/>
            <p:cNvCxnSpPr>
              <a:cxnSpLocks noChangeShapeType="1"/>
            </p:cNvCxnSpPr>
            <p:nvPr/>
          </p:nvCxnSpPr>
          <p:spPr bwMode="auto">
            <a:xfrm flipV="1">
              <a:off x="2806" y="5868"/>
              <a:ext cx="21" cy="258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3647" name="AutoShape 94"/>
            <p:cNvCxnSpPr>
              <a:cxnSpLocks noChangeShapeType="1"/>
            </p:cNvCxnSpPr>
            <p:nvPr/>
          </p:nvCxnSpPr>
          <p:spPr bwMode="auto">
            <a:xfrm>
              <a:off x="2243" y="1956"/>
              <a:ext cx="1" cy="217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48" name="AutoShape 95"/>
            <p:cNvCxnSpPr>
              <a:cxnSpLocks noChangeShapeType="1"/>
            </p:cNvCxnSpPr>
            <p:nvPr/>
          </p:nvCxnSpPr>
          <p:spPr bwMode="auto">
            <a:xfrm>
              <a:off x="1758" y="3932"/>
              <a:ext cx="1" cy="3875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649" name="AutoShape 96"/>
            <p:cNvCxnSpPr>
              <a:cxnSpLocks noChangeShapeType="1"/>
            </p:cNvCxnSpPr>
            <p:nvPr/>
          </p:nvCxnSpPr>
          <p:spPr bwMode="auto">
            <a:xfrm flipV="1">
              <a:off x="9920" y="5727"/>
              <a:ext cx="2" cy="223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3650" name="AutoShape 97"/>
            <p:cNvCxnSpPr>
              <a:cxnSpLocks noChangeShapeType="1"/>
              <a:stCxn id="23571" idx="0"/>
              <a:endCxn id="23570" idx="2"/>
            </p:cNvCxnSpPr>
            <p:nvPr/>
          </p:nvCxnSpPr>
          <p:spPr bwMode="auto">
            <a:xfrm flipV="1">
              <a:off x="6726" y="5169"/>
              <a:ext cx="10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3651" name="AutoShape 98"/>
            <p:cNvCxnSpPr>
              <a:cxnSpLocks noChangeShapeType="1"/>
              <a:stCxn id="23624" idx="0"/>
              <a:endCxn id="23571" idx="2"/>
            </p:cNvCxnSpPr>
            <p:nvPr/>
          </p:nvCxnSpPr>
          <p:spPr bwMode="auto">
            <a:xfrm flipV="1">
              <a:off x="6721" y="6249"/>
              <a:ext cx="5" cy="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00" name="TextBox 99"/>
          <p:cNvSpPr txBox="1"/>
          <p:nvPr/>
        </p:nvSpPr>
        <p:spPr>
          <a:xfrm>
            <a:off x="5015217" y="772732"/>
            <a:ext cx="3359894" cy="64633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Women’s employment – status –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IHH decision-making pathway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6581001"/>
            <a:ext cx="25042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Gillespie et al., TANDI project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522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CB969C-E51D-49C6-BD81-6191C434515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391275"/>
            <a:chOff x="519" y="1697"/>
            <a:chExt cx="13815" cy="8251"/>
          </a:xfrm>
        </p:grpSpPr>
        <p:sp>
          <p:nvSpPr>
            <p:cNvPr id="22532" name="AutoShape 3"/>
            <p:cNvSpPr>
              <a:spLocks noChangeAspect="1" noChangeArrowheads="1"/>
            </p:cNvSpPr>
            <p:nvPr/>
          </p:nvSpPr>
          <p:spPr bwMode="auto">
            <a:xfrm>
              <a:off x="519" y="1697"/>
              <a:ext cx="13815" cy="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2533" name="AutoShape 4"/>
            <p:cNvCxnSpPr>
              <a:cxnSpLocks noChangeShapeType="1"/>
              <a:endCxn id="22612" idx="2"/>
            </p:cNvCxnSpPr>
            <p:nvPr/>
          </p:nvCxnSpPr>
          <p:spPr bwMode="auto">
            <a:xfrm flipH="1" flipV="1">
              <a:off x="8968" y="7092"/>
              <a:ext cx="5" cy="8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2534" name="AutoShape 5"/>
            <p:cNvCxnSpPr>
              <a:cxnSpLocks noChangeShapeType="1"/>
            </p:cNvCxnSpPr>
            <p:nvPr/>
          </p:nvCxnSpPr>
          <p:spPr bwMode="auto">
            <a:xfrm flipV="1">
              <a:off x="12214" y="6728"/>
              <a:ext cx="1" cy="130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2535" name="AutoShape 6"/>
            <p:cNvCxnSpPr>
              <a:cxnSpLocks noChangeShapeType="1"/>
            </p:cNvCxnSpPr>
            <p:nvPr/>
          </p:nvCxnSpPr>
          <p:spPr bwMode="auto">
            <a:xfrm flipV="1">
              <a:off x="9908" y="4835"/>
              <a:ext cx="1" cy="8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2536" name="AutoShape 7"/>
            <p:cNvCxnSpPr>
              <a:cxnSpLocks noChangeShapeType="1"/>
              <a:endCxn id="22544" idx="1"/>
            </p:cNvCxnSpPr>
            <p:nvPr/>
          </p:nvCxnSpPr>
          <p:spPr bwMode="auto">
            <a:xfrm>
              <a:off x="1525" y="3341"/>
              <a:ext cx="1978" cy="1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37" name="Text Box 8"/>
            <p:cNvSpPr txBox="1">
              <a:spLocks noChangeArrowheads="1"/>
            </p:cNvSpPr>
            <p:nvPr/>
          </p:nvSpPr>
          <p:spPr bwMode="auto">
            <a:xfrm>
              <a:off x="4971" y="3305"/>
              <a:ext cx="1039" cy="671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Demand side effects</a:t>
              </a:r>
              <a:endParaRPr lang="en-US"/>
            </a:p>
          </p:txBody>
        </p:sp>
        <p:sp>
          <p:nvSpPr>
            <p:cNvPr id="22538" name="Text Box 9"/>
            <p:cNvSpPr txBox="1">
              <a:spLocks noChangeArrowheads="1"/>
            </p:cNvSpPr>
            <p:nvPr/>
          </p:nvSpPr>
          <p:spPr bwMode="auto">
            <a:xfrm>
              <a:off x="3245" y="2501"/>
              <a:ext cx="1124" cy="6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Sectoral linkages</a:t>
              </a:r>
              <a:endParaRPr lang="en-US"/>
            </a:p>
          </p:txBody>
        </p:sp>
        <p:sp>
          <p:nvSpPr>
            <p:cNvPr id="22539" name="Text Box 10"/>
            <p:cNvSpPr txBox="1">
              <a:spLocks noChangeArrowheads="1"/>
            </p:cNvSpPr>
            <p:nvPr/>
          </p:nvSpPr>
          <p:spPr bwMode="auto">
            <a:xfrm>
              <a:off x="5609" y="2501"/>
              <a:ext cx="1131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900" i="1">
                  <a:latin typeface="Garamond" pitchFamily="18" charset="0"/>
                </a:rPr>
                <a:t>Supply side effects</a:t>
              </a:r>
              <a:endParaRPr lang="en-US"/>
            </a:p>
          </p:txBody>
        </p:sp>
        <p:sp>
          <p:nvSpPr>
            <p:cNvPr id="22540" name="Text Box 11"/>
            <p:cNvSpPr txBox="1">
              <a:spLocks noChangeArrowheads="1"/>
            </p:cNvSpPr>
            <p:nvPr/>
          </p:nvSpPr>
          <p:spPr bwMode="auto">
            <a:xfrm>
              <a:off x="6010" y="3016"/>
              <a:ext cx="139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</a:t>
              </a:r>
            </a:p>
            <a:p>
              <a:pPr algn="ctr"/>
              <a:r>
                <a:rPr lang="en-US" sz="1100">
                  <a:latin typeface="Garamond" pitchFamily="18" charset="0"/>
                </a:rPr>
                <a:t>prices</a:t>
              </a:r>
              <a:endParaRPr lang="en-US"/>
            </a:p>
          </p:txBody>
        </p:sp>
        <p:sp>
          <p:nvSpPr>
            <p:cNvPr id="22541" name="Text Box 12"/>
            <p:cNvSpPr txBox="1">
              <a:spLocks noChangeArrowheads="1"/>
            </p:cNvSpPr>
            <p:nvPr/>
          </p:nvSpPr>
          <p:spPr bwMode="auto">
            <a:xfrm>
              <a:off x="9082" y="3475"/>
              <a:ext cx="2009" cy="45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National Level</a:t>
              </a:r>
              <a:endParaRPr lang="en-US"/>
            </a:p>
          </p:txBody>
        </p:sp>
        <p:sp>
          <p:nvSpPr>
            <p:cNvPr id="22542" name="Text Box 13"/>
            <p:cNvSpPr txBox="1">
              <a:spLocks noChangeArrowheads="1"/>
            </p:cNvSpPr>
            <p:nvPr/>
          </p:nvSpPr>
          <p:spPr bwMode="auto">
            <a:xfrm>
              <a:off x="8072" y="3934"/>
              <a:ext cx="2049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Household Level</a:t>
              </a:r>
              <a:endParaRPr lang="en-US"/>
            </a:p>
          </p:txBody>
        </p:sp>
        <p:sp>
          <p:nvSpPr>
            <p:cNvPr id="22543" name="Text Box 14"/>
            <p:cNvSpPr txBox="1">
              <a:spLocks noChangeArrowheads="1"/>
            </p:cNvSpPr>
            <p:nvPr/>
          </p:nvSpPr>
          <p:spPr bwMode="auto">
            <a:xfrm>
              <a:off x="3489" y="2137"/>
              <a:ext cx="1482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output</a:t>
              </a:r>
              <a:endParaRPr lang="en-US"/>
            </a:p>
          </p:txBody>
        </p:sp>
        <p:sp>
          <p:nvSpPr>
            <p:cNvPr id="22544" name="Text Box 15"/>
            <p:cNvSpPr txBox="1">
              <a:spLocks noChangeArrowheads="1"/>
            </p:cNvSpPr>
            <p:nvPr/>
          </p:nvSpPr>
          <p:spPr bwMode="auto">
            <a:xfrm>
              <a:off x="3503" y="3016"/>
              <a:ext cx="1449" cy="6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Nonfood output</a:t>
              </a:r>
              <a:endParaRPr lang="en-US"/>
            </a:p>
          </p:txBody>
        </p:sp>
        <p:sp>
          <p:nvSpPr>
            <p:cNvPr id="22545" name="Text Box 16"/>
            <p:cNvSpPr txBox="1">
              <a:spLocks noChangeArrowheads="1"/>
            </p:cNvSpPr>
            <p:nvPr/>
          </p:nvSpPr>
          <p:spPr bwMode="auto">
            <a:xfrm>
              <a:off x="8204" y="4490"/>
              <a:ext cx="1569" cy="67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Nutrient consumption</a:t>
              </a:r>
              <a:endParaRPr lang="en-US"/>
            </a:p>
          </p:txBody>
        </p:sp>
        <p:sp>
          <p:nvSpPr>
            <p:cNvPr id="22546" name="Text Box 17"/>
            <p:cNvSpPr txBox="1">
              <a:spLocks noChangeArrowheads="1"/>
            </p:cNvSpPr>
            <p:nvPr/>
          </p:nvSpPr>
          <p:spPr bwMode="auto">
            <a:xfrm>
              <a:off x="6010" y="4494"/>
              <a:ext cx="1451" cy="6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expenditure</a:t>
              </a:r>
              <a:endParaRPr lang="en-US"/>
            </a:p>
          </p:txBody>
        </p:sp>
        <p:sp>
          <p:nvSpPr>
            <p:cNvPr id="22547" name="Text Box 18"/>
            <p:cNvSpPr txBox="1">
              <a:spLocks noChangeArrowheads="1"/>
            </p:cNvSpPr>
            <p:nvPr/>
          </p:nvSpPr>
          <p:spPr bwMode="auto">
            <a:xfrm>
              <a:off x="6026" y="5582"/>
              <a:ext cx="1399" cy="6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expenditure</a:t>
              </a:r>
            </a:p>
            <a:p>
              <a:endParaRPr lang="en-US"/>
            </a:p>
          </p:txBody>
        </p:sp>
        <p:cxnSp>
          <p:nvCxnSpPr>
            <p:cNvPr id="22548" name="AutoShape 19"/>
            <p:cNvCxnSpPr>
              <a:cxnSpLocks noChangeShapeType="1"/>
            </p:cNvCxnSpPr>
            <p:nvPr/>
          </p:nvCxnSpPr>
          <p:spPr bwMode="auto">
            <a:xfrm>
              <a:off x="10120" y="4358"/>
              <a:ext cx="1" cy="3421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dash"/>
              <a:round/>
              <a:headEnd/>
              <a:tailEnd/>
            </a:ln>
          </p:spPr>
        </p:cxnSp>
        <p:sp>
          <p:nvSpPr>
            <p:cNvPr id="22549" name="Text Box 20"/>
            <p:cNvSpPr txBox="1">
              <a:spLocks noChangeArrowheads="1"/>
            </p:cNvSpPr>
            <p:nvPr/>
          </p:nvSpPr>
          <p:spPr bwMode="auto">
            <a:xfrm>
              <a:off x="10122" y="3934"/>
              <a:ext cx="1981" cy="4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i="1">
                  <a:latin typeface="Garamond" pitchFamily="18" charset="0"/>
                </a:rPr>
                <a:t>Individual Level</a:t>
              </a:r>
              <a:endParaRPr lang="en-US"/>
            </a:p>
          </p:txBody>
        </p:sp>
        <p:sp>
          <p:nvSpPr>
            <p:cNvPr id="22550" name="Text Box 21"/>
            <p:cNvSpPr txBox="1">
              <a:spLocks noChangeArrowheads="1"/>
            </p:cNvSpPr>
            <p:nvPr/>
          </p:nvSpPr>
          <p:spPr bwMode="auto">
            <a:xfrm>
              <a:off x="10471" y="4580"/>
              <a:ext cx="1578" cy="49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>
                <a:spcAft>
                  <a:spcPts val="1000"/>
                </a:spcAft>
              </a:pPr>
              <a:r>
                <a:rPr lang="en-US" sz="1100">
                  <a:latin typeface="Garamond" pitchFamily="18" charset="0"/>
                </a:rPr>
                <a:t>Nutrient intake</a:t>
              </a:r>
              <a:endParaRPr lang="en-US"/>
            </a:p>
          </p:txBody>
        </p:sp>
        <p:cxnSp>
          <p:nvCxnSpPr>
            <p:cNvPr id="22551" name="AutoShape 22"/>
            <p:cNvCxnSpPr>
              <a:cxnSpLocks noChangeShapeType="1"/>
            </p:cNvCxnSpPr>
            <p:nvPr/>
          </p:nvCxnSpPr>
          <p:spPr bwMode="auto">
            <a:xfrm>
              <a:off x="4971" y="2547"/>
              <a:ext cx="1040" cy="46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2552" name="AutoShape 23"/>
            <p:cNvCxnSpPr>
              <a:cxnSpLocks noChangeShapeType="1"/>
              <a:stCxn id="22583" idx="2"/>
              <a:endCxn id="22540" idx="0"/>
            </p:cNvCxnSpPr>
            <p:nvPr/>
          </p:nvCxnSpPr>
          <p:spPr bwMode="auto">
            <a:xfrm flipH="1">
              <a:off x="6710" y="2546"/>
              <a:ext cx="8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2553" name="AutoShape 24"/>
            <p:cNvCxnSpPr>
              <a:cxnSpLocks noChangeShapeType="1"/>
            </p:cNvCxnSpPr>
            <p:nvPr/>
          </p:nvCxnSpPr>
          <p:spPr bwMode="auto">
            <a:xfrm flipH="1">
              <a:off x="5710" y="4878"/>
              <a:ext cx="9" cy="82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54" name="AutoShape 25"/>
            <p:cNvCxnSpPr>
              <a:cxnSpLocks noChangeShapeType="1"/>
            </p:cNvCxnSpPr>
            <p:nvPr/>
          </p:nvCxnSpPr>
          <p:spPr bwMode="auto">
            <a:xfrm flipH="1">
              <a:off x="5719" y="4879"/>
              <a:ext cx="29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55" name="AutoShape 26"/>
            <p:cNvCxnSpPr>
              <a:cxnSpLocks noChangeShapeType="1"/>
            </p:cNvCxnSpPr>
            <p:nvPr/>
          </p:nvCxnSpPr>
          <p:spPr bwMode="auto">
            <a:xfrm flipH="1" flipV="1">
              <a:off x="5719" y="5709"/>
              <a:ext cx="291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56" name="AutoShape 27"/>
            <p:cNvCxnSpPr>
              <a:cxnSpLocks noChangeShapeType="1"/>
            </p:cNvCxnSpPr>
            <p:nvPr/>
          </p:nvCxnSpPr>
          <p:spPr bwMode="auto">
            <a:xfrm>
              <a:off x="4938" y="4214"/>
              <a:ext cx="262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57" name="AutoShape 28"/>
            <p:cNvCxnSpPr>
              <a:cxnSpLocks noChangeShapeType="1"/>
            </p:cNvCxnSpPr>
            <p:nvPr/>
          </p:nvCxnSpPr>
          <p:spPr bwMode="auto">
            <a:xfrm>
              <a:off x="7559" y="4215"/>
              <a:ext cx="645" cy="53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8" name="AutoShape 29"/>
            <p:cNvCxnSpPr>
              <a:cxnSpLocks noChangeShapeType="1"/>
              <a:stCxn id="22546" idx="3"/>
              <a:endCxn id="22545" idx="1"/>
            </p:cNvCxnSpPr>
            <p:nvPr/>
          </p:nvCxnSpPr>
          <p:spPr bwMode="auto">
            <a:xfrm flipV="1">
              <a:off x="7461" y="4830"/>
              <a:ext cx="743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59" name="AutoShape 30"/>
            <p:cNvCxnSpPr>
              <a:cxnSpLocks noChangeShapeType="1"/>
              <a:endCxn id="22608" idx="1"/>
            </p:cNvCxnSpPr>
            <p:nvPr/>
          </p:nvCxnSpPr>
          <p:spPr bwMode="auto">
            <a:xfrm flipV="1">
              <a:off x="3132" y="4449"/>
              <a:ext cx="32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60" name="AutoShape 31"/>
            <p:cNvCxnSpPr>
              <a:cxnSpLocks noChangeShapeType="1"/>
            </p:cNvCxnSpPr>
            <p:nvPr/>
          </p:nvCxnSpPr>
          <p:spPr bwMode="auto">
            <a:xfrm flipV="1">
              <a:off x="3129" y="5330"/>
              <a:ext cx="324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61" name="AutoShape 32"/>
            <p:cNvCxnSpPr>
              <a:cxnSpLocks noChangeShapeType="1"/>
              <a:stCxn id="22544" idx="0"/>
              <a:endCxn id="22543" idx="2"/>
            </p:cNvCxnSpPr>
            <p:nvPr/>
          </p:nvCxnSpPr>
          <p:spPr bwMode="auto">
            <a:xfrm flipV="1">
              <a:off x="4228" y="2546"/>
              <a:ext cx="2" cy="47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2562" name="AutoShape 33"/>
            <p:cNvCxnSpPr>
              <a:cxnSpLocks noChangeShapeType="1"/>
              <a:stCxn id="22545" idx="3"/>
              <a:endCxn id="22550" idx="1"/>
            </p:cNvCxnSpPr>
            <p:nvPr/>
          </p:nvCxnSpPr>
          <p:spPr bwMode="auto">
            <a:xfrm flipV="1">
              <a:off x="9773" y="4825"/>
              <a:ext cx="698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63" name="AutoShape 34"/>
            <p:cNvCxnSpPr>
              <a:cxnSpLocks noChangeShapeType="1"/>
            </p:cNvCxnSpPr>
            <p:nvPr/>
          </p:nvCxnSpPr>
          <p:spPr bwMode="auto">
            <a:xfrm flipV="1">
              <a:off x="9773" y="5727"/>
              <a:ext cx="698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64" name="Text Box 35"/>
            <p:cNvSpPr txBox="1">
              <a:spLocks noChangeArrowheads="1"/>
            </p:cNvSpPr>
            <p:nvPr/>
          </p:nvSpPr>
          <p:spPr bwMode="auto">
            <a:xfrm>
              <a:off x="12784" y="4634"/>
              <a:ext cx="1168" cy="948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Child nutrition outcomes</a:t>
              </a:r>
              <a:endParaRPr lang="en-US"/>
            </a:p>
          </p:txBody>
        </p:sp>
        <p:cxnSp>
          <p:nvCxnSpPr>
            <p:cNvPr id="22565" name="AutoShape 36"/>
            <p:cNvCxnSpPr>
              <a:cxnSpLocks noChangeShapeType="1"/>
            </p:cNvCxnSpPr>
            <p:nvPr/>
          </p:nvCxnSpPr>
          <p:spPr bwMode="auto">
            <a:xfrm flipH="1">
              <a:off x="12323" y="4835"/>
              <a:ext cx="3" cy="1877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66" name="AutoShape 37"/>
            <p:cNvCxnSpPr>
              <a:cxnSpLocks noChangeShapeType="1"/>
              <a:stCxn id="22550" idx="3"/>
            </p:cNvCxnSpPr>
            <p:nvPr/>
          </p:nvCxnSpPr>
          <p:spPr bwMode="auto">
            <a:xfrm>
              <a:off x="12049" y="482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67" name="AutoShape 38"/>
            <p:cNvCxnSpPr>
              <a:cxnSpLocks noChangeShapeType="1"/>
            </p:cNvCxnSpPr>
            <p:nvPr/>
          </p:nvCxnSpPr>
          <p:spPr bwMode="auto">
            <a:xfrm>
              <a:off x="12323" y="5125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23" name="Text Box 39"/>
            <p:cNvSpPr txBox="1">
              <a:spLocks noChangeArrowheads="1"/>
            </p:cNvSpPr>
            <p:nvPr/>
          </p:nvSpPr>
          <p:spPr bwMode="auto">
            <a:xfrm>
              <a:off x="2034" y="4131"/>
              <a:ext cx="479" cy="3450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Household assets and livelihoods</a:t>
              </a:r>
              <a:endParaRPr lang="en-US" sz="1200" dirty="0">
                <a:latin typeface="Garamond" pitchFamily="18" charset="0"/>
              </a:endParaRPr>
            </a:p>
            <a:p>
              <a:pPr algn="ctr">
                <a:defRPr/>
              </a:pPr>
              <a:endParaRPr lang="en-US" sz="1100" dirty="0">
                <a:latin typeface="Garamond" pitchFamily="18" charset="0"/>
              </a:endParaRP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sp>
          <p:nvSpPr>
            <p:cNvPr id="22569" name="Text Box 40"/>
            <p:cNvSpPr txBox="1">
              <a:spLocks noChangeArrowheads="1"/>
            </p:cNvSpPr>
            <p:nvPr/>
          </p:nvSpPr>
          <p:spPr bwMode="auto">
            <a:xfrm>
              <a:off x="5825" y="7966"/>
              <a:ext cx="2225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Drivers of “taste”: culture, location, growth, globalization.</a:t>
              </a:r>
            </a:p>
            <a:p>
              <a:endParaRPr lang="en-US"/>
            </a:p>
          </p:txBody>
        </p:sp>
        <p:cxnSp>
          <p:nvCxnSpPr>
            <p:cNvPr id="22570" name="AutoShape 41"/>
            <p:cNvCxnSpPr>
              <a:cxnSpLocks noChangeShapeType="1"/>
            </p:cNvCxnSpPr>
            <p:nvPr/>
          </p:nvCxnSpPr>
          <p:spPr bwMode="auto">
            <a:xfrm flipV="1">
              <a:off x="5825" y="5710"/>
              <a:ext cx="21" cy="265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22571" name="Text Box 42"/>
            <p:cNvSpPr txBox="1">
              <a:spLocks noChangeArrowheads="1"/>
            </p:cNvSpPr>
            <p:nvPr/>
          </p:nvSpPr>
          <p:spPr bwMode="auto">
            <a:xfrm>
              <a:off x="8237" y="7966"/>
              <a:ext cx="2854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Intrahousehold inequality: gender bias, education, family size, seasonality, religion, SCTs.</a:t>
              </a:r>
            </a:p>
            <a:p>
              <a:endParaRPr lang="en-US"/>
            </a:p>
          </p:txBody>
        </p:sp>
        <p:sp>
          <p:nvSpPr>
            <p:cNvPr id="22572" name="Text Box 43"/>
            <p:cNvSpPr txBox="1">
              <a:spLocks noChangeArrowheads="1"/>
            </p:cNvSpPr>
            <p:nvPr/>
          </p:nvSpPr>
          <p:spPr bwMode="auto">
            <a:xfrm>
              <a:off x="11662" y="7966"/>
              <a:ext cx="228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Public health factors: water, sanitation, health services, education.</a:t>
              </a:r>
            </a:p>
            <a:p>
              <a:endParaRPr lang="en-US"/>
            </a:p>
          </p:txBody>
        </p:sp>
        <p:cxnSp>
          <p:nvCxnSpPr>
            <p:cNvPr id="22573" name="AutoShape 44"/>
            <p:cNvCxnSpPr>
              <a:cxnSpLocks noChangeShapeType="1"/>
              <a:stCxn id="22540" idx="2"/>
              <a:endCxn id="22546" idx="0"/>
            </p:cNvCxnSpPr>
            <p:nvPr/>
          </p:nvCxnSpPr>
          <p:spPr bwMode="auto">
            <a:xfrm>
              <a:off x="6710" y="3685"/>
              <a:ext cx="26" cy="80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74" name="AutoShape 45"/>
            <p:cNvCxnSpPr>
              <a:cxnSpLocks noChangeShapeType="1"/>
              <a:endCxn id="22571" idx="2"/>
            </p:cNvCxnSpPr>
            <p:nvPr/>
          </p:nvCxnSpPr>
          <p:spPr bwMode="auto">
            <a:xfrm flipV="1">
              <a:off x="966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75" name="AutoShape 46"/>
            <p:cNvCxnSpPr>
              <a:cxnSpLocks noChangeShapeType="1"/>
              <a:endCxn id="22572" idx="2"/>
            </p:cNvCxnSpPr>
            <p:nvPr/>
          </p:nvCxnSpPr>
          <p:spPr bwMode="auto">
            <a:xfrm flipH="1" flipV="1">
              <a:off x="12807" y="8873"/>
              <a:ext cx="5" cy="34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76" name="AutoShape 47"/>
            <p:cNvCxnSpPr>
              <a:cxnSpLocks noChangeShapeType="1"/>
            </p:cNvCxnSpPr>
            <p:nvPr/>
          </p:nvCxnSpPr>
          <p:spPr bwMode="auto">
            <a:xfrm>
              <a:off x="12146" y="3932"/>
              <a:ext cx="1806" cy="1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577" name="AutoShape 48"/>
            <p:cNvCxnSpPr>
              <a:cxnSpLocks noChangeShapeType="1"/>
            </p:cNvCxnSpPr>
            <p:nvPr/>
          </p:nvCxnSpPr>
          <p:spPr bwMode="auto">
            <a:xfrm>
              <a:off x="5398" y="4490"/>
              <a:ext cx="1" cy="168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78" name="AutoShape 49"/>
            <p:cNvCxnSpPr>
              <a:cxnSpLocks noChangeShapeType="1"/>
            </p:cNvCxnSpPr>
            <p:nvPr/>
          </p:nvCxnSpPr>
          <p:spPr bwMode="auto">
            <a:xfrm flipH="1">
              <a:off x="4937" y="4491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79" name="AutoShape 50"/>
            <p:cNvCxnSpPr>
              <a:cxnSpLocks noChangeShapeType="1"/>
            </p:cNvCxnSpPr>
            <p:nvPr/>
          </p:nvCxnSpPr>
          <p:spPr bwMode="auto">
            <a:xfrm flipH="1">
              <a:off x="4945" y="6176"/>
              <a:ext cx="453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80" name="AutoShape 51"/>
            <p:cNvCxnSpPr>
              <a:cxnSpLocks noChangeShapeType="1"/>
            </p:cNvCxnSpPr>
            <p:nvPr/>
          </p:nvCxnSpPr>
          <p:spPr bwMode="auto">
            <a:xfrm>
              <a:off x="5390" y="5212"/>
              <a:ext cx="320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81" name="AutoShape 52"/>
            <p:cNvCxnSpPr>
              <a:cxnSpLocks noChangeShapeType="1"/>
            </p:cNvCxnSpPr>
            <p:nvPr/>
          </p:nvCxnSpPr>
          <p:spPr bwMode="auto">
            <a:xfrm flipV="1">
              <a:off x="4243" y="8873"/>
              <a:ext cx="1" cy="50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82" name="AutoShape 53"/>
            <p:cNvCxnSpPr>
              <a:cxnSpLocks noChangeShapeType="1"/>
            </p:cNvCxnSpPr>
            <p:nvPr/>
          </p:nvCxnSpPr>
          <p:spPr bwMode="auto">
            <a:xfrm>
              <a:off x="3131" y="6175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83" name="Text Box 54"/>
            <p:cNvSpPr txBox="1">
              <a:spLocks noChangeArrowheads="1"/>
            </p:cNvSpPr>
            <p:nvPr/>
          </p:nvSpPr>
          <p:spPr bwMode="auto">
            <a:xfrm>
              <a:off x="5974" y="2137"/>
              <a:ext cx="1487" cy="40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Food imports</a:t>
              </a:r>
              <a:endParaRPr lang="en-US"/>
            </a:p>
          </p:txBody>
        </p:sp>
        <p:sp>
          <p:nvSpPr>
            <p:cNvPr id="22584" name="Text Box 55"/>
            <p:cNvSpPr txBox="1">
              <a:spLocks noChangeArrowheads="1"/>
            </p:cNvSpPr>
            <p:nvPr/>
          </p:nvSpPr>
          <p:spPr bwMode="auto">
            <a:xfrm>
              <a:off x="3245" y="9166"/>
              <a:ext cx="6822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inequality:</a:t>
              </a:r>
              <a:r>
                <a:rPr lang="en-US" sz="1100">
                  <a:latin typeface="Garamond" pitchFamily="18" charset="0"/>
                </a:rPr>
                <a:t> land policies, financial policies, infrastructure investments, education policies, empowerment policies for women &amp; SCTs.</a:t>
              </a:r>
            </a:p>
            <a:p>
              <a:endParaRPr lang="en-US"/>
            </a:p>
          </p:txBody>
        </p:sp>
        <p:sp>
          <p:nvSpPr>
            <p:cNvPr id="22585" name="Text Box 56"/>
            <p:cNvSpPr txBox="1">
              <a:spLocks noChangeArrowheads="1"/>
            </p:cNvSpPr>
            <p:nvPr/>
          </p:nvSpPr>
          <p:spPr bwMode="auto">
            <a:xfrm>
              <a:off x="10357" y="9166"/>
              <a:ext cx="3907" cy="67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 b="1">
                  <a:latin typeface="Garamond" pitchFamily="18" charset="0"/>
                </a:rPr>
                <a:t>Policy drivers of nutrition:</a:t>
              </a:r>
              <a:r>
                <a:rPr lang="en-US" sz="1100">
                  <a:latin typeface="Garamond" pitchFamily="18" charset="0"/>
                </a:rPr>
                <a:t> health, nutrition, social protection &amp; education</a:t>
              </a:r>
              <a:endParaRPr lang="en-US"/>
            </a:p>
          </p:txBody>
        </p:sp>
        <p:cxnSp>
          <p:nvCxnSpPr>
            <p:cNvPr id="22586" name="AutoShape 57"/>
            <p:cNvCxnSpPr>
              <a:cxnSpLocks noChangeShapeType="1"/>
              <a:stCxn id="22544" idx="3"/>
              <a:endCxn id="22540" idx="1"/>
            </p:cNvCxnSpPr>
            <p:nvPr/>
          </p:nvCxnSpPr>
          <p:spPr bwMode="auto">
            <a:xfrm>
              <a:off x="4952" y="3351"/>
              <a:ext cx="105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87" name="Text Box 58"/>
            <p:cNvSpPr txBox="1">
              <a:spLocks noChangeArrowheads="1"/>
            </p:cNvSpPr>
            <p:nvPr/>
          </p:nvSpPr>
          <p:spPr bwMode="auto">
            <a:xfrm>
              <a:off x="713" y="8568"/>
              <a:ext cx="1800" cy="104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A5A5A5"/>
              </a:solidFill>
              <a:prstDash val="dash"/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200" i="1">
                  <a:latin typeface="Garamond" pitchFamily="18" charset="0"/>
                </a:rPr>
                <a:t>Interacting socioeconomic factors</a:t>
              </a:r>
            </a:p>
            <a:p>
              <a:pPr algn="ctr"/>
              <a:r>
                <a:rPr lang="en-US" sz="1200" i="1">
                  <a:latin typeface="Garamond" pitchFamily="18" charset="0"/>
                </a:rPr>
                <a:t>[possible leakages]</a:t>
              </a:r>
              <a:endParaRPr lang="en-US"/>
            </a:p>
          </p:txBody>
        </p:sp>
        <p:cxnSp>
          <p:nvCxnSpPr>
            <p:cNvPr id="22588" name="AutoShape 59"/>
            <p:cNvCxnSpPr>
              <a:cxnSpLocks noChangeShapeType="1"/>
            </p:cNvCxnSpPr>
            <p:nvPr/>
          </p:nvCxnSpPr>
          <p:spPr bwMode="auto">
            <a:xfrm>
              <a:off x="519" y="7807"/>
              <a:ext cx="13745" cy="26"/>
            </a:xfrm>
            <a:prstGeom prst="straightConnector1">
              <a:avLst/>
            </a:prstGeom>
            <a:noFill/>
            <a:ln w="12700">
              <a:solidFill>
                <a:srgbClr val="A5A5A5"/>
              </a:solidFill>
              <a:prstDash val="lgDash"/>
              <a:round/>
              <a:headEnd/>
              <a:tailEnd/>
            </a:ln>
          </p:spPr>
        </p:cxnSp>
        <p:cxnSp>
          <p:nvCxnSpPr>
            <p:cNvPr id="22589" name="AutoShape 60"/>
            <p:cNvCxnSpPr>
              <a:cxnSpLocks noChangeShapeType="1"/>
            </p:cNvCxnSpPr>
            <p:nvPr/>
          </p:nvCxnSpPr>
          <p:spPr bwMode="auto">
            <a:xfrm flipH="1">
              <a:off x="3127" y="4446"/>
              <a:ext cx="2" cy="281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590" name="AutoShape 61"/>
            <p:cNvCxnSpPr>
              <a:cxnSpLocks noChangeShapeType="1"/>
              <a:stCxn id="42023" idx="3"/>
            </p:cNvCxnSpPr>
            <p:nvPr/>
          </p:nvCxnSpPr>
          <p:spPr bwMode="auto">
            <a:xfrm>
              <a:off x="2513" y="5856"/>
              <a:ext cx="61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591" name="Text Box 62"/>
            <p:cNvSpPr txBox="1">
              <a:spLocks noChangeArrowheads="1"/>
            </p:cNvSpPr>
            <p:nvPr/>
          </p:nvSpPr>
          <p:spPr bwMode="auto">
            <a:xfrm>
              <a:off x="2806" y="7966"/>
              <a:ext cx="2769" cy="90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Interhousehold inequality in assets, credit, access to public goods &amp; services </a:t>
              </a:r>
            </a:p>
            <a:p>
              <a:endParaRPr lang="en-US"/>
            </a:p>
          </p:txBody>
        </p:sp>
        <p:cxnSp>
          <p:nvCxnSpPr>
            <p:cNvPr id="22592" name="AutoShape 63"/>
            <p:cNvCxnSpPr>
              <a:cxnSpLocks noChangeShapeType="1"/>
            </p:cNvCxnSpPr>
            <p:nvPr/>
          </p:nvCxnSpPr>
          <p:spPr bwMode="auto">
            <a:xfrm flipH="1" flipV="1">
              <a:off x="4946" y="5312"/>
              <a:ext cx="462" cy="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2593" name="Text Box 64"/>
            <p:cNvSpPr txBox="1">
              <a:spLocks noChangeArrowheads="1"/>
            </p:cNvSpPr>
            <p:nvPr/>
          </p:nvSpPr>
          <p:spPr bwMode="auto">
            <a:xfrm>
              <a:off x="10475" y="5493"/>
              <a:ext cx="1578" cy="47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status</a:t>
              </a:r>
            </a:p>
            <a:p>
              <a:endParaRPr lang="en-US"/>
            </a:p>
          </p:txBody>
        </p:sp>
        <p:sp>
          <p:nvSpPr>
            <p:cNvPr id="22594" name="Text Box 65"/>
            <p:cNvSpPr txBox="1">
              <a:spLocks noChangeArrowheads="1"/>
            </p:cNvSpPr>
            <p:nvPr/>
          </p:nvSpPr>
          <p:spPr bwMode="auto">
            <a:xfrm>
              <a:off x="12784" y="5880"/>
              <a:ext cx="1168" cy="935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Mother’s nutrition outcomes</a:t>
              </a:r>
            </a:p>
            <a:p>
              <a:endParaRPr lang="en-US"/>
            </a:p>
          </p:txBody>
        </p:sp>
        <p:cxnSp>
          <p:nvCxnSpPr>
            <p:cNvPr id="22595" name="AutoShape 66"/>
            <p:cNvCxnSpPr>
              <a:cxnSpLocks noChangeShapeType="1"/>
              <a:stCxn id="22594" idx="0"/>
              <a:endCxn id="22564" idx="2"/>
            </p:cNvCxnSpPr>
            <p:nvPr/>
          </p:nvCxnSpPr>
          <p:spPr bwMode="auto">
            <a:xfrm flipV="1">
              <a:off x="13368" y="5582"/>
              <a:ext cx="1" cy="29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96" name="AutoShape 67"/>
            <p:cNvCxnSpPr>
              <a:cxnSpLocks noChangeShapeType="1"/>
            </p:cNvCxnSpPr>
            <p:nvPr/>
          </p:nvCxnSpPr>
          <p:spPr bwMode="auto">
            <a:xfrm flipH="1">
              <a:off x="4945" y="7257"/>
              <a:ext cx="1060" cy="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sp>
          <p:nvSpPr>
            <p:cNvPr id="22597" name="Text Box 68"/>
            <p:cNvSpPr txBox="1">
              <a:spLocks noChangeArrowheads="1"/>
            </p:cNvSpPr>
            <p:nvPr/>
          </p:nvSpPr>
          <p:spPr bwMode="auto">
            <a:xfrm>
              <a:off x="8204" y="5357"/>
              <a:ext cx="1569" cy="71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Health care  expenditure </a:t>
              </a:r>
            </a:p>
            <a:p>
              <a:endParaRPr lang="en-US"/>
            </a:p>
          </p:txBody>
        </p:sp>
        <p:cxnSp>
          <p:nvCxnSpPr>
            <p:cNvPr id="22598" name="AutoShape 69"/>
            <p:cNvCxnSpPr>
              <a:cxnSpLocks noChangeShapeType="1"/>
            </p:cNvCxnSpPr>
            <p:nvPr/>
          </p:nvCxnSpPr>
          <p:spPr bwMode="auto">
            <a:xfrm flipV="1">
              <a:off x="7425" y="5709"/>
              <a:ext cx="795" cy="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599" name="AutoShape 70"/>
            <p:cNvCxnSpPr>
              <a:cxnSpLocks noChangeShapeType="1"/>
              <a:endCxn id="22594" idx="1"/>
            </p:cNvCxnSpPr>
            <p:nvPr/>
          </p:nvCxnSpPr>
          <p:spPr bwMode="auto">
            <a:xfrm>
              <a:off x="12323" y="6347"/>
              <a:ext cx="46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600" name="Text Box 71"/>
            <p:cNvSpPr txBox="1">
              <a:spLocks noChangeArrowheads="1"/>
            </p:cNvSpPr>
            <p:nvPr/>
          </p:nvSpPr>
          <p:spPr bwMode="auto">
            <a:xfrm>
              <a:off x="5981" y="6888"/>
              <a:ext cx="1480" cy="69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employment </a:t>
              </a:r>
            </a:p>
            <a:p>
              <a:endParaRPr lang="en-US"/>
            </a:p>
          </p:txBody>
        </p:sp>
        <p:cxnSp>
          <p:nvCxnSpPr>
            <p:cNvPr id="22601" name="AutoShape 72"/>
            <p:cNvCxnSpPr>
              <a:cxnSpLocks noChangeShapeType="1"/>
            </p:cNvCxnSpPr>
            <p:nvPr/>
          </p:nvCxnSpPr>
          <p:spPr bwMode="auto">
            <a:xfrm>
              <a:off x="3114" y="7276"/>
              <a:ext cx="32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2602" name="Text Box 73"/>
            <p:cNvSpPr txBox="1">
              <a:spLocks noChangeArrowheads="1"/>
            </p:cNvSpPr>
            <p:nvPr/>
          </p:nvSpPr>
          <p:spPr bwMode="auto">
            <a:xfrm>
              <a:off x="12788" y="1780"/>
              <a:ext cx="1168" cy="1031"/>
            </a:xfrm>
            <a:prstGeom prst="rect">
              <a:avLst/>
            </a:prstGeom>
            <a:solidFill>
              <a:srgbClr val="DBE5F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100">
                  <a:latin typeface="Garamond" pitchFamily="18" charset="0"/>
                </a:rPr>
                <a:t>National nutrition outcomes</a:t>
              </a:r>
              <a:endParaRPr lang="en-US"/>
            </a:p>
          </p:txBody>
        </p:sp>
        <p:cxnSp>
          <p:nvCxnSpPr>
            <p:cNvPr id="22603" name="AutoShape 74"/>
            <p:cNvCxnSpPr>
              <a:cxnSpLocks noChangeShapeType="1"/>
            </p:cNvCxnSpPr>
            <p:nvPr/>
          </p:nvCxnSpPr>
          <p:spPr bwMode="auto">
            <a:xfrm>
              <a:off x="14229" y="1956"/>
              <a:ext cx="5" cy="439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604" name="AutoShape 75"/>
            <p:cNvCxnSpPr>
              <a:cxnSpLocks noChangeShapeType="1"/>
            </p:cNvCxnSpPr>
            <p:nvPr/>
          </p:nvCxnSpPr>
          <p:spPr bwMode="auto">
            <a:xfrm>
              <a:off x="13951" y="1955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</p:cxnSp>
        <p:cxnSp>
          <p:nvCxnSpPr>
            <p:cNvPr id="22605" name="AutoShape 76"/>
            <p:cNvCxnSpPr>
              <a:cxnSpLocks noChangeShapeType="1"/>
            </p:cNvCxnSpPr>
            <p:nvPr/>
          </p:nvCxnSpPr>
          <p:spPr bwMode="auto">
            <a:xfrm>
              <a:off x="13956" y="5124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606" name="AutoShape 77"/>
            <p:cNvCxnSpPr>
              <a:cxnSpLocks noChangeShapeType="1"/>
            </p:cNvCxnSpPr>
            <p:nvPr/>
          </p:nvCxnSpPr>
          <p:spPr bwMode="auto">
            <a:xfrm>
              <a:off x="13952" y="6348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607" name="AutoShape 78"/>
            <p:cNvCxnSpPr>
              <a:cxnSpLocks noChangeShapeType="1"/>
            </p:cNvCxnSpPr>
            <p:nvPr/>
          </p:nvCxnSpPr>
          <p:spPr bwMode="auto">
            <a:xfrm>
              <a:off x="12051" y="5750"/>
              <a:ext cx="278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2608" name="Text Box 79"/>
            <p:cNvSpPr txBox="1">
              <a:spLocks noChangeArrowheads="1"/>
            </p:cNvSpPr>
            <p:nvPr/>
          </p:nvSpPr>
          <p:spPr bwMode="auto">
            <a:xfrm>
              <a:off x="3456" y="4131"/>
              <a:ext cx="1626" cy="63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consumption</a:t>
              </a:r>
              <a:endParaRPr lang="en-US"/>
            </a:p>
          </p:txBody>
        </p:sp>
        <p:sp>
          <p:nvSpPr>
            <p:cNvPr id="22609" name="Text Box 80"/>
            <p:cNvSpPr txBox="1">
              <a:spLocks noChangeArrowheads="1"/>
            </p:cNvSpPr>
            <p:nvPr/>
          </p:nvSpPr>
          <p:spPr bwMode="auto">
            <a:xfrm>
              <a:off x="3436" y="4975"/>
              <a:ext cx="1646" cy="6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Food income: from markets</a:t>
              </a:r>
              <a:endParaRPr lang="en-US"/>
            </a:p>
          </p:txBody>
        </p:sp>
        <p:sp>
          <p:nvSpPr>
            <p:cNvPr id="22610" name="Text Box 81"/>
            <p:cNvSpPr txBox="1">
              <a:spLocks noChangeArrowheads="1"/>
            </p:cNvSpPr>
            <p:nvPr/>
          </p:nvSpPr>
          <p:spPr bwMode="auto">
            <a:xfrm>
              <a:off x="3452" y="5868"/>
              <a:ext cx="1630" cy="64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Non-food income</a:t>
              </a:r>
              <a:endParaRPr lang="en-US"/>
            </a:p>
          </p:txBody>
        </p:sp>
        <p:sp>
          <p:nvSpPr>
            <p:cNvPr id="22611" name="Text Box 82"/>
            <p:cNvSpPr txBox="1">
              <a:spLocks noChangeArrowheads="1"/>
            </p:cNvSpPr>
            <p:nvPr/>
          </p:nvSpPr>
          <p:spPr bwMode="auto">
            <a:xfrm>
              <a:off x="3453" y="6888"/>
              <a:ext cx="1629" cy="7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288" rIns="18288"/>
            <a:lstStyle/>
            <a:p>
              <a:pPr algn="ctr"/>
              <a:r>
                <a:rPr lang="en-US" sz="1100">
                  <a:latin typeface="Garamond" pitchFamily="18" charset="0"/>
                </a:rPr>
                <a:t>Farm/nonfarm employment</a:t>
              </a:r>
              <a:endParaRPr lang="en-US"/>
            </a:p>
          </p:txBody>
        </p:sp>
        <p:sp>
          <p:nvSpPr>
            <p:cNvPr id="22612" name="Text Box 83"/>
            <p:cNvSpPr txBox="1">
              <a:spLocks noChangeArrowheads="1"/>
            </p:cNvSpPr>
            <p:nvPr/>
          </p:nvSpPr>
          <p:spPr bwMode="auto">
            <a:xfrm>
              <a:off x="8162" y="6347"/>
              <a:ext cx="1611" cy="74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Caring capacity &amp; practices </a:t>
              </a:r>
            </a:p>
            <a:p>
              <a:endParaRPr lang="en-US"/>
            </a:p>
          </p:txBody>
        </p:sp>
        <p:cxnSp>
          <p:nvCxnSpPr>
            <p:cNvPr id="22613" name="AutoShape 84"/>
            <p:cNvCxnSpPr>
              <a:cxnSpLocks noChangeShapeType="1"/>
              <a:endCxn id="22612" idx="1"/>
            </p:cNvCxnSpPr>
            <p:nvPr/>
          </p:nvCxnSpPr>
          <p:spPr bwMode="auto">
            <a:xfrm flipV="1">
              <a:off x="7415" y="6720"/>
              <a:ext cx="747" cy="1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14" name="AutoShape 85"/>
            <p:cNvCxnSpPr>
              <a:cxnSpLocks noChangeShapeType="1"/>
            </p:cNvCxnSpPr>
            <p:nvPr/>
          </p:nvCxnSpPr>
          <p:spPr bwMode="auto">
            <a:xfrm>
              <a:off x="920" y="6628"/>
              <a:ext cx="60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2070" name="Text Box 86"/>
            <p:cNvSpPr txBox="1">
              <a:spLocks noChangeArrowheads="1"/>
            </p:cNvSpPr>
            <p:nvPr/>
          </p:nvSpPr>
          <p:spPr bwMode="auto">
            <a:xfrm>
              <a:off x="766" y="1955"/>
              <a:ext cx="759" cy="563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vert270" lIns="45720" rIns="45720"/>
            <a:lstStyle/>
            <a:p>
              <a:pPr algn="ctr">
                <a:defRPr/>
              </a:pPr>
              <a:r>
                <a:rPr lang="en-US" sz="1200" b="1" dirty="0">
                  <a:latin typeface="Garamond" pitchFamily="18" charset="0"/>
                </a:rPr>
                <a:t>Policy drivers of growth: </a:t>
              </a:r>
              <a:r>
                <a:rPr lang="en-US" sz="1200" dirty="0">
                  <a:latin typeface="Garamond" pitchFamily="18" charset="0"/>
                </a:rPr>
                <a:t>Green Revolution in 1970s &amp; 1980s, “liberalization” &amp; nonfarm economic growth in 1990s &amp; 2000s</a:t>
              </a:r>
              <a:r>
                <a:rPr lang="en-US" sz="1100" dirty="0">
                  <a:latin typeface="Garamond" pitchFamily="18" charset="0"/>
                </a:rPr>
                <a:t>.</a:t>
              </a:r>
            </a:p>
            <a:p>
              <a:pPr>
                <a:defRPr/>
              </a:pPr>
              <a:endParaRPr lang="en-US" dirty="0">
                <a:latin typeface="Arial" pitchFamily="34" charset="0"/>
              </a:endParaRPr>
            </a:p>
          </p:txBody>
        </p:sp>
        <p:cxnSp>
          <p:nvCxnSpPr>
            <p:cNvPr id="22616" name="AutoShape 87"/>
            <p:cNvCxnSpPr>
              <a:cxnSpLocks noChangeShapeType="1"/>
              <a:endCxn id="22543" idx="1"/>
            </p:cNvCxnSpPr>
            <p:nvPr/>
          </p:nvCxnSpPr>
          <p:spPr bwMode="auto">
            <a:xfrm>
              <a:off x="1524" y="2341"/>
              <a:ext cx="196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17" name="AutoShape 88"/>
            <p:cNvCxnSpPr>
              <a:cxnSpLocks noChangeShapeType="1"/>
            </p:cNvCxnSpPr>
            <p:nvPr/>
          </p:nvCxnSpPr>
          <p:spPr bwMode="auto">
            <a:xfrm flipH="1">
              <a:off x="2243" y="1954"/>
              <a:ext cx="1054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618" name="AutoShape 89"/>
            <p:cNvCxnSpPr>
              <a:cxnSpLocks noChangeShapeType="1"/>
              <a:stCxn id="22612" idx="3"/>
            </p:cNvCxnSpPr>
            <p:nvPr/>
          </p:nvCxnSpPr>
          <p:spPr bwMode="auto">
            <a:xfrm flipV="1">
              <a:off x="9773" y="6712"/>
              <a:ext cx="255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2619" name="Text Box 90"/>
            <p:cNvSpPr txBox="1">
              <a:spLocks noChangeArrowheads="1"/>
            </p:cNvSpPr>
            <p:nvPr/>
          </p:nvSpPr>
          <p:spPr bwMode="auto">
            <a:xfrm>
              <a:off x="10471" y="6924"/>
              <a:ext cx="1428" cy="632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rIns="45720"/>
            <a:lstStyle/>
            <a:p>
              <a:pPr algn="ctr"/>
              <a:r>
                <a:rPr lang="en-US" sz="1100">
                  <a:latin typeface="Garamond" pitchFamily="18" charset="0"/>
                </a:rPr>
                <a:t>Female energy expenditure</a:t>
              </a:r>
              <a:endParaRPr lang="en-US"/>
            </a:p>
          </p:txBody>
        </p:sp>
        <p:cxnSp>
          <p:nvCxnSpPr>
            <p:cNvPr id="22620" name="AutoShape 91"/>
            <p:cNvCxnSpPr>
              <a:cxnSpLocks noChangeShapeType="1"/>
              <a:stCxn id="22600" idx="3"/>
              <a:endCxn id="22619" idx="1"/>
            </p:cNvCxnSpPr>
            <p:nvPr/>
          </p:nvCxnSpPr>
          <p:spPr bwMode="auto">
            <a:xfrm>
              <a:off x="7461" y="7235"/>
              <a:ext cx="3010" cy="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21" name="AutoShape 92"/>
            <p:cNvCxnSpPr>
              <a:cxnSpLocks noChangeShapeType="1"/>
              <a:stCxn id="22619" idx="3"/>
            </p:cNvCxnSpPr>
            <p:nvPr/>
          </p:nvCxnSpPr>
          <p:spPr bwMode="auto">
            <a:xfrm flipV="1">
              <a:off x="11899" y="6815"/>
              <a:ext cx="889" cy="4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22" name="AutoShape 93"/>
            <p:cNvCxnSpPr>
              <a:cxnSpLocks noChangeShapeType="1"/>
            </p:cNvCxnSpPr>
            <p:nvPr/>
          </p:nvCxnSpPr>
          <p:spPr bwMode="auto">
            <a:xfrm flipV="1">
              <a:off x="2806" y="5868"/>
              <a:ext cx="21" cy="258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2623" name="AutoShape 94"/>
            <p:cNvCxnSpPr>
              <a:cxnSpLocks noChangeShapeType="1"/>
            </p:cNvCxnSpPr>
            <p:nvPr/>
          </p:nvCxnSpPr>
          <p:spPr bwMode="auto">
            <a:xfrm>
              <a:off x="2243" y="1956"/>
              <a:ext cx="1" cy="2174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24" name="AutoShape 95"/>
            <p:cNvCxnSpPr>
              <a:cxnSpLocks noChangeShapeType="1"/>
            </p:cNvCxnSpPr>
            <p:nvPr/>
          </p:nvCxnSpPr>
          <p:spPr bwMode="auto">
            <a:xfrm>
              <a:off x="1758" y="3932"/>
              <a:ext cx="1" cy="3875"/>
            </a:xfrm>
            <a:prstGeom prst="straightConnector1">
              <a:avLst/>
            </a:prstGeom>
            <a:noFill/>
            <a:ln w="12700">
              <a:solidFill>
                <a:srgbClr val="80808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625" name="AutoShape 96"/>
            <p:cNvCxnSpPr>
              <a:cxnSpLocks noChangeShapeType="1"/>
            </p:cNvCxnSpPr>
            <p:nvPr/>
          </p:nvCxnSpPr>
          <p:spPr bwMode="auto">
            <a:xfrm flipV="1">
              <a:off x="9920" y="5727"/>
              <a:ext cx="2" cy="2239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22626" name="AutoShape 97"/>
            <p:cNvCxnSpPr>
              <a:cxnSpLocks noChangeShapeType="1"/>
              <a:stCxn id="22547" idx="0"/>
              <a:endCxn id="22546" idx="2"/>
            </p:cNvCxnSpPr>
            <p:nvPr/>
          </p:nvCxnSpPr>
          <p:spPr bwMode="auto">
            <a:xfrm flipV="1">
              <a:off x="6726" y="5169"/>
              <a:ext cx="10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2627" name="AutoShape 98"/>
            <p:cNvCxnSpPr>
              <a:cxnSpLocks noChangeShapeType="1"/>
              <a:stCxn id="22600" idx="0"/>
              <a:endCxn id="22547" idx="2"/>
            </p:cNvCxnSpPr>
            <p:nvPr/>
          </p:nvCxnSpPr>
          <p:spPr bwMode="auto">
            <a:xfrm flipV="1">
              <a:off x="6721" y="6249"/>
              <a:ext cx="5" cy="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00" name="TextBox 99"/>
          <p:cNvSpPr txBox="1"/>
          <p:nvPr/>
        </p:nvSpPr>
        <p:spPr>
          <a:xfrm>
            <a:off x="5009882" y="862885"/>
            <a:ext cx="3563283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Women’s nutrition/health pathway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6581001"/>
            <a:ext cx="25042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Gillespie et al., TANDI project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75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18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Agricultural interventions, cont.</a:t>
            </a: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7929" y="1839583"/>
            <a:ext cx="8339138" cy="31393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Agricultural interventions </a:t>
            </a:r>
            <a:r>
              <a:rPr lang="en-US" b="1" dirty="0">
                <a:latin typeface="Arial" pitchFamily="34" charset="0"/>
                <a:cs typeface="Arial" pitchFamily="34" charset="0"/>
                <a:sym typeface="Wingdings" pitchFamily="2" charset="2"/>
              </a:rPr>
              <a:t> wo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men’s empowerment: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Limited evidence; mixed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results</a:t>
            </a:r>
          </a:p>
          <a:p>
            <a:pPr lvl="1"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Agricultural interventions </a:t>
            </a: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nutrition: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Limited evidence of impact on maternal/child nutrition, </a:t>
            </a:r>
            <a:r>
              <a:rPr lang="en-US" dirty="0">
                <a:latin typeface="Arial" pitchFamily="34" charset="0"/>
                <a:cs typeface="Arial" pitchFamily="34" charset="0"/>
              </a:rPr>
              <a:t>with exception of vitamin 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intake/status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Programs with behavioral change components more promising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Few good evaluations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Women’s Empowerment in Agriculture Index potential future tool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3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19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5273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Microfinance programs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74439" y="1619912"/>
            <a:ext cx="833913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  <a:cs typeface="Arial" pitchFamily="34" charset="0"/>
              </a:rPr>
              <a:t>Facilitating access to financial services otherwise unavailable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>
                <a:latin typeface="Arial" pitchFamily="34" charset="0"/>
                <a:cs typeface="Arial" pitchFamily="34" charset="0"/>
              </a:rPr>
              <a:t>poor (credit,  savings,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insurance); women </a:t>
            </a:r>
            <a:r>
              <a:rPr lang="en-US" dirty="0">
                <a:latin typeface="Arial" pitchFamily="34" charset="0"/>
                <a:cs typeface="Arial" pitchFamily="34" charset="0"/>
              </a:rPr>
              <a:t>often primary beneficiaries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Microfinance </a:t>
            </a: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women’s empowerment: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Mixed and controversial results from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non/quasi-experimental studies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Recent </a:t>
            </a:r>
            <a:r>
              <a:rPr lang="en-US" dirty="0">
                <a:latin typeface="Arial" pitchFamily="34" charset="0"/>
                <a:cs typeface="Arial" pitchFamily="34" charset="0"/>
              </a:rPr>
              <a:t>RCTs find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no</a:t>
            </a:r>
            <a:r>
              <a:rPr lang="en-US" dirty="0">
                <a:latin typeface="Arial" pitchFamily="34" charset="0"/>
                <a:cs typeface="Arial" pitchFamily="34" charset="0"/>
              </a:rPr>
              <a:t> impact on women’s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empowerment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Recent </a:t>
            </a:r>
            <a:r>
              <a:rPr lang="en-US" dirty="0">
                <a:latin typeface="Arial" pitchFamily="34" charset="0"/>
                <a:cs typeface="Arial" pitchFamily="34" charset="0"/>
              </a:rPr>
              <a:t>systematic reviews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no</a:t>
            </a:r>
            <a:r>
              <a:rPr lang="en-US" dirty="0">
                <a:latin typeface="Arial" pitchFamily="34" charset="0"/>
                <a:cs typeface="Arial" pitchFamily="34" charset="0"/>
              </a:rPr>
              <a:t> impact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dirty="0">
                <a:latin typeface="Arial" pitchFamily="34" charset="0"/>
                <a:cs typeface="Arial" pitchFamily="34" charset="0"/>
              </a:rPr>
              <a:t>women’s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empowerment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Recent reviews question studies </a:t>
            </a:r>
            <a:r>
              <a:rPr lang="en-US" dirty="0">
                <a:latin typeface="Arial" pitchFamily="34" charset="0"/>
                <a:cs typeface="Arial" pitchFamily="34" charset="0"/>
              </a:rPr>
              <a:t>that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found </a:t>
            </a:r>
            <a:r>
              <a:rPr lang="en-US" dirty="0">
                <a:latin typeface="Arial" pitchFamily="34" charset="0"/>
                <a:cs typeface="Arial" pitchFamily="34" charset="0"/>
              </a:rPr>
              <a:t>positive impacts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(suggesting weak </a:t>
            </a:r>
            <a:r>
              <a:rPr lang="en-US" dirty="0">
                <a:latin typeface="Arial" pitchFamily="34" charset="0"/>
                <a:cs typeface="Arial" pitchFamily="34" charset="0"/>
              </a:rPr>
              <a:t>research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designs/analyses)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Also: differences </a:t>
            </a: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definitions/dimensions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empowerment, </a:t>
            </a:r>
            <a:r>
              <a:rPr lang="en-US" dirty="0">
                <a:latin typeface="Arial" pitchFamily="34" charset="0"/>
                <a:cs typeface="Arial" pitchFamily="34" charset="0"/>
              </a:rPr>
              <a:t>differing study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methodologies and interpretation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results (Kabeer 2001)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Microfinance </a:t>
            </a:r>
            <a:r>
              <a:rPr lang="en-US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nutrition: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Limited </a:t>
            </a:r>
            <a:r>
              <a:rPr lang="en-US" dirty="0">
                <a:latin typeface="Arial" pitchFamily="34" charset="0"/>
                <a:cs typeface="Arial" pitchFamily="34" charset="0"/>
              </a:rPr>
              <a:t>and mixed evidence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nutritional status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n-US" dirty="0">
                <a:latin typeface="Arial" pitchFamily="34" charset="0"/>
                <a:cs typeface="Arial" pitchFamily="34" charset="0"/>
              </a:rPr>
              <a:t>impact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on micronutrient status</a:t>
            </a:r>
          </a:p>
        </p:txBody>
      </p:sp>
    </p:spTree>
    <p:extLst>
      <p:ext uri="{BB962C8B-B14F-4D97-AF65-F5344CB8AC3E}">
        <p14:creationId xmlns:p14="http://schemas.microsoft.com/office/powerpoint/2010/main" xmlns="" val="4568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699792" y="1023119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Introduction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5575" y="1580014"/>
            <a:ext cx="88283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Increasing research on links between women’s empowerment and nutrition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“Women’s empowerment” increasingly a focus of development programs: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	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 as a goal in and of itself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	ii) as a pathway to other important development outcomes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Intra-household dynamics determine </a:t>
            </a: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allocation of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resources within </a:t>
            </a: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a household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Women often </a:t>
            </a:r>
            <a:r>
              <a:rPr lang="en-US" dirty="0">
                <a:latin typeface="Arial" pitchFamily="34" charset="0"/>
                <a:cs typeface="Arial" pitchFamily="34" charset="0"/>
              </a:rPr>
              <a:t>primary caretakers </a:t>
            </a: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empowerment </a:t>
            </a:r>
            <a:r>
              <a:rPr lang="en-US" dirty="0">
                <a:latin typeface="Arial" pitchFamily="34" charset="0"/>
                <a:cs typeface="Arial" pitchFamily="34" charset="0"/>
              </a:rPr>
              <a:t>can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impact </a:t>
            </a:r>
            <a:r>
              <a:rPr lang="en-US" dirty="0">
                <a:latin typeface="Arial" pitchFamily="34" charset="0"/>
                <a:cs typeface="Arial" pitchFamily="34" charset="0"/>
              </a:rPr>
              <a:t>health/nutrition of others, especially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children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Arial" pitchFamily="34" charset="0"/>
                <a:cs typeface="Arial" pitchFamily="34" charset="0"/>
              </a:rPr>
              <a:t>Human capital outcomes often rigorously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evaluated; </a:t>
            </a:r>
            <a:r>
              <a:rPr lang="en-US" dirty="0">
                <a:latin typeface="Arial" pitchFamily="34" charset="0"/>
                <a:cs typeface="Arial" pitchFamily="34" charset="0"/>
              </a:rPr>
              <a:t>impact on empowerment not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always, at </a:t>
            </a:r>
            <a:r>
              <a:rPr lang="en-US" dirty="0">
                <a:latin typeface="Arial" pitchFamily="34" charset="0"/>
                <a:cs typeface="Arial" pitchFamily="34" charset="0"/>
              </a:rPr>
              <a:t>times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assumed.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Review examines: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>
                <a:latin typeface="Arial" pitchFamily="34" charset="0"/>
                <a:cs typeface="Arial" pitchFamily="34" charset="0"/>
              </a:rPr>
              <a:t>) evidence of links between women’s empowerment and nutrition outcomes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	ii</a:t>
            </a:r>
            <a:r>
              <a:rPr lang="en-US" dirty="0">
                <a:latin typeface="Arial" pitchFamily="34" charset="0"/>
                <a:cs typeface="Arial" pitchFamily="34" charset="0"/>
              </a:rPr>
              <a:t>) evidence of impact of different programs on women’s empowerment,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nutrition</a:t>
            </a:r>
            <a:r>
              <a:rPr lang="en-US" dirty="0">
                <a:latin typeface="Arial" pitchFamily="34" charset="0"/>
                <a:cs typeface="Arial" pitchFamily="34" charset="0"/>
              </a:rPr>
              <a:t>, 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both (cash transfers, agriculture, microfinance)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387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20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9301" y="1772816"/>
            <a:ext cx="87920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Women’s empowerment: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process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involving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expansion of agency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Context-specific, political, historical; different meanings to different women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Direct and indirect measures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Positive associations between women’s empowerment and nutrition outcomes; more research needed on models to measure this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Evidence for three types of programs: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Women’s empowerment impacts: mostly mixed evidence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Nutrition impacts: limited, mixed evidence on impact on nutritional status; almost no evidence on impacts on micronutrient status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Very little known about pathways of impact, impact of gender of beneficiary, and of conditionality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91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21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09512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Recommendations</a:t>
            </a: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772816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Rigorous mixed-methods evaluations capable of measuring impacts on women’s empowerment dimensions – particularly related to nutrition</a:t>
            </a:r>
          </a:p>
          <a:p>
            <a:pPr marL="342900" indent="-342900">
              <a:buAutoNum type="arabicPeriod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Data: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disaggregated data on sex and other social variables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life cycle and gender differences in nutrition and health burdens</a:t>
            </a:r>
          </a:p>
          <a:p>
            <a:pPr marL="342900" indent="-342900">
              <a:buAutoNum type="arabicPeriod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Indicators: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Use gender-disaggregated impact indicators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Ensure indicators are rooted in political/historical/cultural context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 indicators at outcome and impact level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330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22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Recommendations, cont.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9572" y="1772816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Carry </a:t>
            </a:r>
            <a:r>
              <a:rPr lang="en-US" dirty="0">
                <a:latin typeface="Arial" pitchFamily="34" charset="0"/>
                <a:cs typeface="Arial" pitchFamily="34" charset="0"/>
              </a:rPr>
              <a:t>out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thorough gender analyses</a:t>
            </a:r>
          </a:p>
          <a:p>
            <a:pPr marL="342900" indent="-342900">
              <a:buAutoNum type="arabicPeriod" startAt="4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5.  Broaden </a:t>
            </a:r>
            <a:r>
              <a:rPr lang="en-US" dirty="0">
                <a:latin typeface="Arial" pitchFamily="34" charset="0"/>
                <a:cs typeface="Arial" pitchFamily="34" charset="0"/>
              </a:rPr>
              <a:t>evidence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base: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Impact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CTs on </a:t>
            </a:r>
            <a:r>
              <a:rPr lang="en-US" dirty="0">
                <a:latin typeface="Arial" pitchFamily="34" charset="0"/>
                <a:cs typeface="Arial" pitchFamily="34" charset="0"/>
              </a:rPr>
              <a:t>women’s empowerment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>
                <a:latin typeface="Arial" pitchFamily="34" charset="0"/>
                <a:cs typeface="Arial" pitchFamily="34" charset="0"/>
              </a:rPr>
              <a:t>nutrition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SSA </a:t>
            </a:r>
            <a:r>
              <a:rPr lang="en-US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Asia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Expand research on microfinance </a:t>
            </a:r>
            <a:r>
              <a:rPr lang="en-US" dirty="0">
                <a:latin typeface="Arial" pitchFamily="34" charset="0"/>
                <a:cs typeface="Arial" pitchFamily="34" charset="0"/>
              </a:rPr>
              <a:t>beyond Bangladesh to other Asian contexts as well as other non-Asian developing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countries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Further </a:t>
            </a:r>
            <a:r>
              <a:rPr lang="en-US" dirty="0">
                <a:latin typeface="Arial" pitchFamily="34" charset="0"/>
                <a:cs typeface="Arial" pitchFamily="34" charset="0"/>
              </a:rPr>
              <a:t>research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conditionality </a:t>
            </a:r>
            <a:r>
              <a:rPr lang="en-US" dirty="0">
                <a:latin typeface="Arial" pitchFamily="34" charset="0"/>
                <a:cs typeface="Arial" pitchFamily="34" charset="0"/>
              </a:rPr>
              <a:t>and gender impacts of programs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Further </a:t>
            </a:r>
            <a:r>
              <a:rPr lang="en-US" dirty="0">
                <a:latin typeface="Arial" pitchFamily="34" charset="0"/>
                <a:cs typeface="Arial" pitchFamily="34" charset="0"/>
              </a:rPr>
              <a:t>research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impact </a:t>
            </a:r>
            <a:r>
              <a:rPr lang="en-US" dirty="0">
                <a:latin typeface="Arial" pitchFamily="34" charset="0"/>
                <a:cs typeface="Arial" pitchFamily="34" charset="0"/>
              </a:rPr>
              <a:t>of agricultural programs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nutrition, </a:t>
            </a:r>
            <a:r>
              <a:rPr lang="en-US" dirty="0">
                <a:latin typeface="Arial" pitchFamily="34" charset="0"/>
                <a:cs typeface="Arial" pitchFamily="34" charset="0"/>
              </a:rPr>
              <a:t>examining impact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pathways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6. Strengthen capacity among researchers to conduct gender analyses, collect / analyze gender-disaggregated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60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4" name="Picture 3" descr="Woman carrying container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998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098742" y="120054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14983" y="1801892"/>
            <a:ext cx="83140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Electronic data bases &amp; websites screened, using key search terms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Further literature searches through experts on agriculture, gender, nutrition, social protection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Snow balling process – additional literature added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4,000</a:t>
            </a:r>
            <a:r>
              <a:rPr lang="en-US" dirty="0">
                <a:latin typeface="Arial" pitchFamily="34" charset="0"/>
                <a:cs typeface="Arial" pitchFamily="34" charset="0"/>
              </a:rPr>
              <a:t>+ references screened;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179 included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Published </a:t>
            </a:r>
            <a:r>
              <a:rPr lang="en-US" dirty="0">
                <a:latin typeface="Arial" pitchFamily="34" charset="0"/>
                <a:cs typeface="Arial" pitchFamily="34" charset="0"/>
              </a:rPr>
              <a:t>and grey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literature included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Studies/reviews </a:t>
            </a:r>
            <a:r>
              <a:rPr lang="en-US" dirty="0">
                <a:latin typeface="Arial" pitchFamily="34" charset="0"/>
                <a:cs typeface="Arial" pitchFamily="34" charset="0"/>
              </a:rPr>
              <a:t>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 programs included if they measured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>
                <a:latin typeface="Arial" pitchFamily="34" charset="0"/>
                <a:cs typeface="Arial" pitchFamily="34" charset="0"/>
              </a:rPr>
              <a:t>women’s empowerment,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ii) </a:t>
            </a:r>
            <a:r>
              <a:rPr lang="en-US" dirty="0">
                <a:latin typeface="Arial" pitchFamily="34" charset="0"/>
                <a:cs typeface="Arial" pitchFamily="34" charset="0"/>
              </a:rPr>
              <a:t>nutrition outcomes,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iii) both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161987" y="2226229"/>
            <a:ext cx="338006" cy="4106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161987" y="3312956"/>
            <a:ext cx="338006" cy="4106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161987" y="4213738"/>
            <a:ext cx="338006" cy="4106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648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39552" y="1844824"/>
            <a:ext cx="842493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Defining women’s </a:t>
            </a:r>
            <a:r>
              <a:rPr lang="en-US" dirty="0">
                <a:latin typeface="Arial" pitchFamily="34" charset="0"/>
                <a:cs typeface="Arial" pitchFamily="34" charset="0"/>
              </a:rPr>
              <a:t>empowerment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– frequently used terms:  </a:t>
            </a:r>
            <a:r>
              <a:rPr lang="en-US" dirty="0">
                <a:latin typeface="Arial" pitchFamily="34" charset="0"/>
                <a:cs typeface="Arial" pitchFamily="34" charset="0"/>
              </a:rPr>
              <a:t>choice,  power,  options,  control,  agency.  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i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expansion in people’s ability to make strategic life choices in a context where this ability was previously denied to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them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(Kabeer 1999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Emphasizes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agency </a:t>
            </a:r>
            <a:r>
              <a:rPr lang="en-US" dirty="0">
                <a:latin typeface="Arial" pitchFamily="34" charset="0"/>
                <a:cs typeface="Arial" pitchFamily="34" charset="0"/>
              </a:rPr>
              <a:t>and empowerment as a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process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Critiques </a:t>
            </a:r>
            <a:r>
              <a:rPr lang="en-US" dirty="0">
                <a:latin typeface="Arial" pitchFamily="34" charset="0"/>
                <a:cs typeface="Arial" pitchFamily="34" charset="0"/>
              </a:rPr>
              <a:t>on current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interpretations: 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Sidesteps agenda of social justice and equality as a valuable goal in itself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Re-traditionalizes gender roles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Ahistorical,  apolitical,  de-contextualized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115824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Defining women’s empowerment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09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15824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Measuring women’s empowerment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837" y="1746173"/>
            <a:ext cx="834263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Indirect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measures include: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education, </a:t>
            </a:r>
            <a:r>
              <a:rPr lang="en-GB" dirty="0">
                <a:latin typeface="Arial" pitchFamily="34" charset="0"/>
                <a:cs typeface="Arial" pitchFamily="34" charset="0"/>
              </a:rPr>
              <a:t>labor market status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dirty="0">
                <a:latin typeface="Arial" pitchFamily="34" charset="0"/>
                <a:cs typeface="Arial" pitchFamily="34" charset="0"/>
              </a:rPr>
              <a:t>legal frameworks,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marriage/kinship</a:t>
            </a:r>
            <a:r>
              <a:rPr lang="en-GB" dirty="0">
                <a:latin typeface="Arial" pitchFamily="34" charset="0"/>
                <a:cs typeface="Arial" pitchFamily="34" charset="0"/>
              </a:rPr>
              <a:t>,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land </a:t>
            </a:r>
            <a:r>
              <a:rPr lang="en-GB" dirty="0">
                <a:latin typeface="Arial" pitchFamily="34" charset="0"/>
                <a:cs typeface="Arial" pitchFamily="34" charset="0"/>
              </a:rPr>
              <a:t>ownership,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social </a:t>
            </a:r>
            <a:r>
              <a:rPr lang="en-GB" dirty="0">
                <a:latin typeface="Arial" pitchFamily="34" charset="0"/>
                <a:cs typeface="Arial" pitchFamily="34" charset="0"/>
              </a:rPr>
              <a:t>norms,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political </a:t>
            </a:r>
            <a:r>
              <a:rPr lang="en-US" dirty="0">
                <a:latin typeface="Arial" pitchFamily="34" charset="0"/>
                <a:cs typeface="Arial" pitchFamily="34" charset="0"/>
              </a:rPr>
              <a:t>representation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latin typeface="Arial" pitchFamily="34" charset="0"/>
                <a:cs typeface="Arial" pitchFamily="34" charset="0"/>
              </a:rPr>
              <a:t>Direct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measures include: 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Women’s involvement in household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decision-making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Women’s access to or control over resources 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Women’s freedom of movement / mobility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Power relations between husband and wife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Women’s/men’s </a:t>
            </a:r>
            <a:r>
              <a:rPr lang="en-GB" dirty="0">
                <a:latin typeface="Arial" pitchFamily="34" charset="0"/>
                <a:cs typeface="Arial" pitchFamily="34" charset="0"/>
              </a:rPr>
              <a:t>attitudes towards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abuse / IPV / gender </a:t>
            </a:r>
            <a:r>
              <a:rPr lang="en-GB" dirty="0">
                <a:latin typeface="Arial" pitchFamily="34" charset="0"/>
                <a:cs typeface="Arial" pitchFamily="34" charset="0"/>
              </a:rPr>
              <a:t>roles</a:t>
            </a:r>
          </a:p>
          <a:p>
            <a:pPr marL="742950" lvl="1" indent="-285750">
              <a:buFont typeface="Arial" pitchFamily="34" charset="0"/>
              <a:buChar char="•"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ources of power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e.g. </a:t>
            </a:r>
            <a:r>
              <a:rPr lang="en-US" dirty="0">
                <a:latin typeface="Arial" pitchFamily="34" charset="0"/>
                <a:cs typeface="Arial" pitchFamily="34" charset="0"/>
              </a:rPr>
              <a:t>media exposure, education,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paid </a:t>
            </a:r>
            <a:r>
              <a:rPr lang="en-US" dirty="0">
                <a:latin typeface="Arial" pitchFamily="34" charset="0"/>
                <a:cs typeface="Arial" pitchFamily="34" charset="0"/>
              </a:rPr>
              <a:t>employment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Others: </a:t>
            </a:r>
            <a:r>
              <a:rPr lang="en-US" dirty="0">
                <a:latin typeface="Arial" pitchFamily="34" charset="0"/>
                <a:cs typeface="Arial" pitchFamily="34" charset="0"/>
              </a:rPr>
              <a:t>management/knowledge,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marriage/kin/social </a:t>
            </a:r>
            <a:r>
              <a:rPr lang="en-US" dirty="0">
                <a:latin typeface="Arial" pitchFamily="34" charset="0"/>
                <a:cs typeface="Arial" pitchFamily="34" charset="0"/>
              </a:rPr>
              <a:t>support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settings of power such as social hierarchies,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appreciation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household</a:t>
            </a:r>
            <a:r>
              <a:rPr lang="en-US" dirty="0">
                <a:latin typeface="Arial" pitchFamily="34" charset="0"/>
                <a:cs typeface="Arial" pitchFamily="34" charset="0"/>
              </a:rPr>
              <a:t>,  sense of self-worth</a:t>
            </a:r>
          </a:p>
        </p:txBody>
      </p:sp>
      <p:pic>
        <p:nvPicPr>
          <p:cNvPr id="14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30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239143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omen’s empowerment and nutrition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1988840"/>
            <a:ext cx="7493000" cy="31393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Studies (using indirect and direct measures) demonstrate relationship between women’s empowerment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dimensions and nutrition</a:t>
            </a: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Similarly,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studies also demonstrate </a:t>
            </a:r>
            <a:r>
              <a:rPr lang="en-US" dirty="0">
                <a:latin typeface="Arial" pitchFamily="34" charset="0"/>
                <a:cs typeface="Arial" pitchFamily="34" charset="0"/>
              </a:rPr>
              <a:t>relationship between women’s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dis</a:t>
            </a:r>
            <a:r>
              <a:rPr lang="en-US" dirty="0">
                <a:latin typeface="Arial" pitchFamily="34" charset="0"/>
                <a:cs typeface="Arial" pitchFamily="34" charset="0"/>
              </a:rPr>
              <a:t>empowerment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adverse nutritional impacts (e.g. domestic violence)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Further supported by evidence that men and women have different preferences for allocation resources within a household (rejection of unitary model)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00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onceptual framework women's e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832648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07013" y="980728"/>
            <a:ext cx="83715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Conceptual framework: women’s empowerment and nutrition</a:t>
            </a:r>
            <a:endParaRPr lang="en-US" sz="2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2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5824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A. Structural </a:t>
            </a:r>
            <a:r>
              <a:rPr lang="en-US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interventions: 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2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leveling the playing 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field”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760983" y="1884888"/>
            <a:ext cx="77660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Renouncing gender discrimination in constitutions and legislation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Voting rights,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rights </a:t>
            </a:r>
            <a:r>
              <a:rPr lang="en-US" dirty="0">
                <a:latin typeface="Arial" pitchFamily="34" charset="0"/>
                <a:cs typeface="Arial" pitchFamily="34" charset="0"/>
              </a:rPr>
              <a:t>to basic citizenship documents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Representation/participation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in politics (e.g.  through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quotas)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Equal access to public services (education,  health care,  agricultural information/extension)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Equal access to financial (e.g.  credit) and physical assets (e.g.  land)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Legal reforms: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marriage/family </a:t>
            </a:r>
            <a:r>
              <a:rPr lang="en-US" dirty="0">
                <a:latin typeface="Arial" pitchFamily="34" charset="0"/>
                <a:cs typeface="Arial" pitchFamily="34" charset="0"/>
              </a:rPr>
              <a:t>law, inheritance law, property rights law, labor laws;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social </a:t>
            </a:r>
            <a:r>
              <a:rPr lang="en-US" dirty="0">
                <a:latin typeface="Arial" pitchFamily="34" charset="0"/>
                <a:cs typeface="Arial" pitchFamily="34" charset="0"/>
              </a:rPr>
              <a:t>protection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30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7344816" cy="3651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 : </a:t>
            </a:r>
            <a:r>
              <a:rPr lang="en-US" dirty="0" smtClean="0">
                <a:solidFill>
                  <a:schemeClr val="bg1"/>
                </a:solidFill>
              </a:rPr>
              <a:t>Women’s Empowerment and Nutrition – An Evidence 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58247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B. Interventions that aim to directly empower women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:\PO_11029 Transform Nutrition RPC\Communications\Communication tools\Logo\TN LOGO ARTWORKS\TN LOGO STACKED\jpg\tn logo cmyk stack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2433"/>
            <a:ext cx="1310258" cy="63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99591" y="1916832"/>
            <a:ext cx="742388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Programs that either target women as primary beneficiaries,  or have “women’s empowerment” as a key objective:</a:t>
            </a: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Cash Transfer programs (conditional and unconditional)</a:t>
            </a: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Agricultural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interventions (animal production/dairy; home gardening)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Microfinance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programs (mostly microcredit)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What is the evidence on impact of these programs on: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>
                <a:latin typeface="Arial" pitchFamily="34" charset="0"/>
                <a:cs typeface="Arial" pitchFamily="34" charset="0"/>
              </a:rPr>
              <a:t>) women’s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empowerment?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en-US" dirty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nutrition?</a:t>
            </a:r>
          </a:p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en-US" dirty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both?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73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2152</Words>
  <Application>Microsoft Office PowerPoint</Application>
  <PresentationFormat>Affichage à l'écran (4:3)</PresentationFormat>
  <Paragraphs>373</Paragraphs>
  <Slides>23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51</cp:revision>
  <dcterms:created xsi:type="dcterms:W3CDTF">2013-04-16T12:02:01Z</dcterms:created>
  <dcterms:modified xsi:type="dcterms:W3CDTF">2013-05-13T17:31:08Z</dcterms:modified>
</cp:coreProperties>
</file>